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Lst>
  <p:notesMasterIdLst>
    <p:notesMasterId r:id="rId27"/>
  </p:notesMasterIdLst>
  <p:sldIdLst>
    <p:sldId id="1251" r:id="rId5"/>
    <p:sldId id="1252" r:id="rId6"/>
    <p:sldId id="1254" r:id="rId7"/>
    <p:sldId id="1255" r:id="rId8"/>
    <p:sldId id="1256" r:id="rId9"/>
    <p:sldId id="1257" r:id="rId10"/>
    <p:sldId id="1260" r:id="rId11"/>
    <p:sldId id="1272" r:id="rId12"/>
    <p:sldId id="1259" r:id="rId13"/>
    <p:sldId id="1258" r:id="rId14"/>
    <p:sldId id="1261" r:id="rId15"/>
    <p:sldId id="1262" r:id="rId16"/>
    <p:sldId id="1263" r:id="rId17"/>
    <p:sldId id="1264" r:id="rId18"/>
    <p:sldId id="1265" r:id="rId19"/>
    <p:sldId id="1266" r:id="rId20"/>
    <p:sldId id="1269" r:id="rId21"/>
    <p:sldId id="1270" r:id="rId22"/>
    <p:sldId id="1267" r:id="rId23"/>
    <p:sldId id="1240" r:id="rId24"/>
    <p:sldId id="1268" r:id="rId25"/>
    <p:sldId id="1271" r:id="rId26"/>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CB92EC5-19A6-4594-A655-ACAA82E5EC5C}">
          <p14:sldIdLst>
            <p14:sldId id="1251"/>
            <p14:sldId id="1252"/>
            <p14:sldId id="1254"/>
            <p14:sldId id="1255"/>
            <p14:sldId id="1256"/>
            <p14:sldId id="1257"/>
          </p14:sldIdLst>
        </p14:section>
        <p14:section name="Untitled Section" id="{68D56569-312A-4971-A1A3-F18F008D6F2D}">
          <p14:sldIdLst>
            <p14:sldId id="1260"/>
            <p14:sldId id="1272"/>
            <p14:sldId id="1259"/>
            <p14:sldId id="1258"/>
            <p14:sldId id="1261"/>
            <p14:sldId id="1262"/>
            <p14:sldId id="1263"/>
            <p14:sldId id="1264"/>
            <p14:sldId id="1265"/>
            <p14:sldId id="1266"/>
            <p14:sldId id="1269"/>
            <p14:sldId id="1270"/>
            <p14:sldId id="1267"/>
            <p14:sldId id="1240"/>
            <p14:sldId id="1268"/>
            <p14:sldId id="127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Balla" initials="LB" lastIdx="3" clrIdx="0">
    <p:extLst>
      <p:ext uri="{19B8F6BF-5375-455C-9EA6-DF929625EA0E}">
        <p15:presenceInfo xmlns:p15="http://schemas.microsoft.com/office/powerpoint/2012/main" userId="S::lballa@gamblingcommission.gov.uk::255da849-8d3c-457b-bc9c-577139102637" providerId="AD"/>
      </p:ext>
    </p:extLst>
  </p:cmAuthor>
  <p:cmAuthor id="2" name="Emma Boden" initials="EB" lastIdx="2" clrIdx="1">
    <p:extLst>
      <p:ext uri="{19B8F6BF-5375-455C-9EA6-DF929625EA0E}">
        <p15:presenceInfo xmlns:p15="http://schemas.microsoft.com/office/powerpoint/2012/main" userId="S::eboden@gamblingcommission.gov.uk::7978cf61-630d-42a6-b91a-6971e2120509" providerId="AD"/>
      </p:ext>
    </p:extLst>
  </p:cmAuthor>
  <p:cmAuthor id="3" name="Rab Grewal" initials="RG" lastIdx="1" clrIdx="2">
    <p:extLst>
      <p:ext uri="{19B8F6BF-5375-455C-9EA6-DF929625EA0E}">
        <p15:presenceInfo xmlns:p15="http://schemas.microsoft.com/office/powerpoint/2012/main" userId="S::rgrewal@gamblingcommission.gov.uk::c4b9939d-918b-49d6-b0c2-71385403c9b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1281"/>
    <a:srgbClr val="DCB6D7"/>
    <a:srgbClr val="CCECFF"/>
    <a:srgbClr val="99CCFF"/>
    <a:srgbClr val="0C4E86"/>
    <a:srgbClr val="1A97B5"/>
    <a:srgbClr val="CB91C3"/>
    <a:srgbClr val="90CEDA"/>
    <a:srgbClr val="A5A5A5"/>
    <a:srgbClr val="BADD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79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F5FD5DE1-2F88-4B73-9BDA-DE212DA93A8E}" type="datetimeFigureOut">
              <a:rPr lang="en-GB" smtClean="0"/>
              <a:t>25/10/2019</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5F167A4B-F0E6-4F35-AC58-BD2AFEC1A29B}" type="slidenum">
              <a:rPr lang="en-GB" smtClean="0"/>
              <a:t>‹nº›</a:t>
            </a:fld>
            <a:endParaRPr lang="en-GB"/>
          </a:p>
        </p:txBody>
      </p:sp>
    </p:spTree>
    <p:extLst>
      <p:ext uri="{BB962C8B-B14F-4D97-AF65-F5344CB8AC3E}">
        <p14:creationId xmlns:p14="http://schemas.microsoft.com/office/powerpoint/2010/main" val="3981942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picture (right hand side) </a:t>
            </a:r>
          </a:p>
        </p:txBody>
      </p:sp>
      <p:sp>
        <p:nvSpPr>
          <p:cNvPr id="4" name="Slide Number Placeholder 3"/>
          <p:cNvSpPr>
            <a:spLocks noGrp="1"/>
          </p:cNvSpPr>
          <p:nvPr>
            <p:ph type="sldNum" sz="quarter" idx="5"/>
          </p:nvPr>
        </p:nvSpPr>
        <p:spPr/>
        <p:txBody>
          <a:bodyPr/>
          <a:lstStyle/>
          <a:p>
            <a:fld id="{5F167A4B-F0E6-4F35-AC58-BD2AFEC1A29B}" type="slidenum">
              <a:rPr lang="en-GB" smtClean="0"/>
              <a:t>14</a:t>
            </a:fld>
            <a:endParaRPr lang="en-GB"/>
          </a:p>
        </p:txBody>
      </p:sp>
    </p:spTree>
    <p:extLst>
      <p:ext uri="{BB962C8B-B14F-4D97-AF65-F5344CB8AC3E}">
        <p14:creationId xmlns:p14="http://schemas.microsoft.com/office/powerpoint/2010/main" val="1243556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67A4B-F0E6-4F35-AC58-BD2AFEC1A29B}" type="slidenum">
              <a:rPr lang="en-GB" smtClean="0"/>
              <a:t>16</a:t>
            </a:fld>
            <a:endParaRPr lang="en-GB"/>
          </a:p>
        </p:txBody>
      </p:sp>
    </p:spTree>
    <p:extLst>
      <p:ext uri="{BB962C8B-B14F-4D97-AF65-F5344CB8AC3E}">
        <p14:creationId xmlns:p14="http://schemas.microsoft.com/office/powerpoint/2010/main" val="3388197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67A4B-F0E6-4F35-AC58-BD2AFEC1A29B}" type="slidenum">
              <a:rPr lang="en-GB" smtClean="0"/>
              <a:t>17</a:t>
            </a:fld>
            <a:endParaRPr lang="en-GB"/>
          </a:p>
        </p:txBody>
      </p:sp>
    </p:spTree>
    <p:extLst>
      <p:ext uri="{BB962C8B-B14F-4D97-AF65-F5344CB8AC3E}">
        <p14:creationId xmlns:p14="http://schemas.microsoft.com/office/powerpoint/2010/main" val="75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67A4B-F0E6-4F35-AC58-BD2AFEC1A29B}" type="slidenum">
              <a:rPr lang="en-GB" smtClean="0"/>
              <a:t>18</a:t>
            </a:fld>
            <a:endParaRPr lang="en-GB"/>
          </a:p>
        </p:txBody>
      </p:sp>
    </p:spTree>
    <p:extLst>
      <p:ext uri="{BB962C8B-B14F-4D97-AF65-F5344CB8AC3E}">
        <p14:creationId xmlns:p14="http://schemas.microsoft.com/office/powerpoint/2010/main" val="1004645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5"/>
          </p:nvPr>
        </p:nvSpPr>
        <p:spPr/>
        <p:txBody>
          <a:bodyPr/>
          <a:lstStyle/>
          <a:p>
            <a:fld id="{5F167A4B-F0E6-4F35-AC58-BD2AFEC1A29B}" type="slidenum">
              <a:rPr lang="en-GB" smtClean="0"/>
              <a:t>19</a:t>
            </a:fld>
            <a:endParaRPr lang="en-GB"/>
          </a:p>
        </p:txBody>
      </p:sp>
    </p:spTree>
    <p:extLst>
      <p:ext uri="{BB962C8B-B14F-4D97-AF65-F5344CB8AC3E}">
        <p14:creationId xmlns:p14="http://schemas.microsoft.com/office/powerpoint/2010/main" val="1980616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here </a:t>
            </a:r>
          </a:p>
        </p:txBody>
      </p:sp>
      <p:sp>
        <p:nvSpPr>
          <p:cNvPr id="4" name="Slide Number Placeholder 3"/>
          <p:cNvSpPr>
            <a:spLocks noGrp="1"/>
          </p:cNvSpPr>
          <p:nvPr>
            <p:ph type="sldNum" sz="quarter" idx="5"/>
          </p:nvPr>
        </p:nvSpPr>
        <p:spPr/>
        <p:txBody>
          <a:bodyPr/>
          <a:lstStyle/>
          <a:p>
            <a:fld id="{5F167A4B-F0E6-4F35-AC58-BD2AFEC1A29B}" type="slidenum">
              <a:rPr lang="en-GB" smtClean="0"/>
              <a:t>20</a:t>
            </a:fld>
            <a:endParaRPr lang="en-GB"/>
          </a:p>
        </p:txBody>
      </p:sp>
    </p:spTree>
    <p:extLst>
      <p:ext uri="{BB962C8B-B14F-4D97-AF65-F5344CB8AC3E}">
        <p14:creationId xmlns:p14="http://schemas.microsoft.com/office/powerpoint/2010/main" val="3284109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Try logo </a:t>
            </a:r>
          </a:p>
        </p:txBody>
      </p:sp>
      <p:sp>
        <p:nvSpPr>
          <p:cNvPr id="4" name="Slide Number Placeholder 3"/>
          <p:cNvSpPr>
            <a:spLocks noGrp="1"/>
          </p:cNvSpPr>
          <p:nvPr>
            <p:ph type="sldNum" sz="quarter" idx="5"/>
          </p:nvPr>
        </p:nvSpPr>
        <p:spPr/>
        <p:txBody>
          <a:bodyPr/>
          <a:lstStyle/>
          <a:p>
            <a:fld id="{5F167A4B-F0E6-4F35-AC58-BD2AFEC1A29B}" type="slidenum">
              <a:rPr lang="en-GB" smtClean="0"/>
              <a:t>21</a:t>
            </a:fld>
            <a:endParaRPr lang="en-GB"/>
          </a:p>
        </p:txBody>
      </p:sp>
    </p:spTree>
    <p:extLst>
      <p:ext uri="{BB962C8B-B14F-4D97-AF65-F5344CB8AC3E}">
        <p14:creationId xmlns:p14="http://schemas.microsoft.com/office/powerpoint/2010/main" val="2590345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2B5E-CA4A-4AC7-BD6E-A262491A29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39F1574-AE21-46D8-A315-66186A6E9D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29FFA6D-5A21-4306-9B2E-13658690801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A6035CE2-8CC6-4984-9016-48FB5F5738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CEF883-430F-45F4-A75B-EC5C861A2361}"/>
              </a:ext>
            </a:extLst>
          </p:cNvPr>
          <p:cNvSpPr>
            <a:spLocks noGrp="1"/>
          </p:cNvSpPr>
          <p:nvPr>
            <p:ph type="sldNum" sz="quarter" idx="12"/>
          </p:nvPr>
        </p:nvSpPr>
        <p:spPr/>
        <p:txBody>
          <a:bodyPr/>
          <a:lstStyle/>
          <a:p>
            <a:fld id="{E8231D51-DD8B-47A0-B969-76CD3E692A18}" type="slidenum">
              <a:rPr lang="en-GB" smtClean="0"/>
              <a:pPr/>
              <a:t>‹nº›</a:t>
            </a:fld>
            <a:endParaRPr lang="en-GB"/>
          </a:p>
        </p:txBody>
      </p:sp>
    </p:spTree>
    <p:extLst>
      <p:ext uri="{BB962C8B-B14F-4D97-AF65-F5344CB8AC3E}">
        <p14:creationId xmlns:p14="http://schemas.microsoft.com/office/powerpoint/2010/main" val="3257977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A8486-6CB9-4D68-A959-A63413F1209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5BDED9-D7E5-4392-8317-C4ED84D10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75AA80-2340-47BE-9446-68C767F882C3}"/>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0C704BA9-2E4A-4468-B0C2-796803F852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2FD6E4-C134-47A0-AF3B-ABF09567F65D}"/>
              </a:ext>
            </a:extLst>
          </p:cNvPr>
          <p:cNvSpPr>
            <a:spLocks noGrp="1"/>
          </p:cNvSpPr>
          <p:nvPr>
            <p:ph type="sldNum" sz="quarter" idx="12"/>
          </p:nvPr>
        </p:nvSpPr>
        <p:spPr/>
        <p:txBody>
          <a:bodyPr/>
          <a:lstStyle/>
          <a:p>
            <a:fld id="{9CFC800B-8D0D-4C78-9CFD-E96BE96D80B1}" type="slidenum">
              <a:rPr lang="en-GB" smtClean="0"/>
              <a:pPr/>
              <a:t>‹nº›</a:t>
            </a:fld>
            <a:endParaRPr lang="en-GB"/>
          </a:p>
        </p:txBody>
      </p:sp>
    </p:spTree>
    <p:extLst>
      <p:ext uri="{BB962C8B-B14F-4D97-AF65-F5344CB8AC3E}">
        <p14:creationId xmlns:p14="http://schemas.microsoft.com/office/powerpoint/2010/main" val="158810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2113F-AA2A-47F0-BC9A-1858DFEF55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B193F2F-1828-4567-BDD0-31D4BA20D8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2594C6-EE90-4ACC-9D91-BF6981A82A54}"/>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77D4FC91-0F89-4FC2-8467-2E702886FD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E1A48E-614D-4E12-B4E4-47A09AB09F22}"/>
              </a:ext>
            </a:extLst>
          </p:cNvPr>
          <p:cNvSpPr>
            <a:spLocks noGrp="1"/>
          </p:cNvSpPr>
          <p:nvPr>
            <p:ph type="sldNum" sz="quarter" idx="12"/>
          </p:nvPr>
        </p:nvSpPr>
        <p:spPr/>
        <p:txBody>
          <a:bodyPr/>
          <a:lstStyle/>
          <a:p>
            <a:fld id="{D955DBE3-CEA5-40DC-AE19-43877388BFCB}" type="slidenum">
              <a:rPr lang="en-GB" smtClean="0"/>
              <a:pPr/>
              <a:t>‹nº›</a:t>
            </a:fld>
            <a:endParaRPr lang="en-GB"/>
          </a:p>
        </p:txBody>
      </p:sp>
    </p:spTree>
    <p:extLst>
      <p:ext uri="{BB962C8B-B14F-4D97-AF65-F5344CB8AC3E}">
        <p14:creationId xmlns:p14="http://schemas.microsoft.com/office/powerpoint/2010/main" val="2592817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1448-1179-4425-A93A-B763D85EE7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9C6ED3-7ADF-4097-BC6B-B9D0DD6136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62F3FCC-794B-446D-AEFB-2F55D2BA18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7197CEA-F75F-4A0E-A880-894BEF099E48}"/>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C2475FBB-AA79-4701-9B06-8387C08DE9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90A4C8-CC84-43FB-85F7-E90AB8B5876D}"/>
              </a:ext>
            </a:extLst>
          </p:cNvPr>
          <p:cNvSpPr>
            <a:spLocks noGrp="1"/>
          </p:cNvSpPr>
          <p:nvPr>
            <p:ph type="sldNum" sz="quarter" idx="12"/>
          </p:nvPr>
        </p:nvSpPr>
        <p:spPr/>
        <p:txBody>
          <a:bodyPr/>
          <a:lstStyle/>
          <a:p>
            <a:fld id="{DC20E74B-B812-4EA4-A4A4-655DCC3522F4}" type="slidenum">
              <a:rPr lang="en-GB" smtClean="0"/>
              <a:pPr/>
              <a:t>‹nº›</a:t>
            </a:fld>
            <a:endParaRPr lang="en-GB"/>
          </a:p>
        </p:txBody>
      </p:sp>
    </p:spTree>
    <p:extLst>
      <p:ext uri="{BB962C8B-B14F-4D97-AF65-F5344CB8AC3E}">
        <p14:creationId xmlns:p14="http://schemas.microsoft.com/office/powerpoint/2010/main" val="210259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CCE22-AA9B-4763-89F4-9935B6BEAA8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3381C2-94F4-4787-93CF-7968871C19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A1CC7F-BF61-40C7-84F6-73C23782DF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2AA9B33-5D4B-44A9-AE9E-791ED7025D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838680-C767-48F9-BA6B-A2B26A9209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DB2C6B-B994-45C7-93F8-A1B7B1336581}"/>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3773B39A-6BF3-463A-8394-6B8D2DBE93E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3A7C539-9648-4352-89E4-D7AC382445A5}"/>
              </a:ext>
            </a:extLst>
          </p:cNvPr>
          <p:cNvSpPr>
            <a:spLocks noGrp="1"/>
          </p:cNvSpPr>
          <p:nvPr>
            <p:ph type="sldNum" sz="quarter" idx="12"/>
          </p:nvPr>
        </p:nvSpPr>
        <p:spPr/>
        <p:txBody>
          <a:bodyPr/>
          <a:lstStyle/>
          <a:p>
            <a:fld id="{1D219AFB-FB13-4E94-B7B1-21BF9C4764D7}" type="slidenum">
              <a:rPr lang="en-GB" smtClean="0"/>
              <a:pPr/>
              <a:t>‹nº›</a:t>
            </a:fld>
            <a:endParaRPr lang="en-GB"/>
          </a:p>
        </p:txBody>
      </p:sp>
    </p:spTree>
    <p:extLst>
      <p:ext uri="{BB962C8B-B14F-4D97-AF65-F5344CB8AC3E}">
        <p14:creationId xmlns:p14="http://schemas.microsoft.com/office/powerpoint/2010/main" val="1344581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AA92E-6441-4094-9CAC-4672492ABB7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BE45502-6EE9-4903-9CB7-244846B88D70}"/>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191104E5-52FF-4554-8C79-4928A697CA6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35FCF22-D8FD-4AB0-8652-83807A99CB3A}"/>
              </a:ext>
            </a:extLst>
          </p:cNvPr>
          <p:cNvSpPr>
            <a:spLocks noGrp="1"/>
          </p:cNvSpPr>
          <p:nvPr>
            <p:ph type="sldNum" sz="quarter" idx="12"/>
          </p:nvPr>
        </p:nvSpPr>
        <p:spPr/>
        <p:txBody>
          <a:bodyPr/>
          <a:lstStyle/>
          <a:p>
            <a:fld id="{9C47BE9B-9060-404E-B88F-604C8D1C4144}" type="slidenum">
              <a:rPr lang="en-GB" smtClean="0"/>
              <a:pPr/>
              <a:t>‹nº›</a:t>
            </a:fld>
            <a:endParaRPr lang="en-GB"/>
          </a:p>
        </p:txBody>
      </p:sp>
    </p:spTree>
    <p:extLst>
      <p:ext uri="{BB962C8B-B14F-4D97-AF65-F5344CB8AC3E}">
        <p14:creationId xmlns:p14="http://schemas.microsoft.com/office/powerpoint/2010/main" val="1900225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5A7F42-9D16-432D-ADB2-0990E42E55CC}"/>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AC049DA0-AA49-4C52-B4E6-96B844F28C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F18DEAA-16FB-4E2D-862C-C3A1A736BF52}"/>
              </a:ext>
            </a:extLst>
          </p:cNvPr>
          <p:cNvSpPr>
            <a:spLocks noGrp="1"/>
          </p:cNvSpPr>
          <p:nvPr>
            <p:ph type="sldNum" sz="quarter" idx="12"/>
          </p:nvPr>
        </p:nvSpPr>
        <p:spPr/>
        <p:txBody>
          <a:bodyPr/>
          <a:lstStyle/>
          <a:p>
            <a:fld id="{D47C014A-9585-49C8-BF46-E1A94A801E6B}" type="slidenum">
              <a:rPr lang="en-GB" smtClean="0"/>
              <a:pPr/>
              <a:t>‹nº›</a:t>
            </a:fld>
            <a:endParaRPr lang="en-GB"/>
          </a:p>
        </p:txBody>
      </p:sp>
    </p:spTree>
    <p:extLst>
      <p:ext uri="{BB962C8B-B14F-4D97-AF65-F5344CB8AC3E}">
        <p14:creationId xmlns:p14="http://schemas.microsoft.com/office/powerpoint/2010/main" val="767952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6AB5-2E7D-4E8C-BC19-BC58CC7D8C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5403EB8-988B-476A-AB44-CF04D5582C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7D9DC8B-9F66-471C-836A-65B3BC4530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99B199-3524-4B00-BB12-0F1470DEF42F}"/>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75F0C38E-2424-477D-B8C9-47F4BDA7A7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E22EFE-A840-4D94-9F24-9B76E76880DD}"/>
              </a:ext>
            </a:extLst>
          </p:cNvPr>
          <p:cNvSpPr>
            <a:spLocks noGrp="1"/>
          </p:cNvSpPr>
          <p:nvPr>
            <p:ph type="sldNum" sz="quarter" idx="12"/>
          </p:nvPr>
        </p:nvSpPr>
        <p:spPr/>
        <p:txBody>
          <a:bodyPr/>
          <a:lstStyle/>
          <a:p>
            <a:fld id="{731C2876-FED6-4096-9AC2-5FCC37148F51}" type="slidenum">
              <a:rPr lang="en-GB" smtClean="0"/>
              <a:pPr/>
              <a:t>‹nº›</a:t>
            </a:fld>
            <a:endParaRPr lang="en-GB"/>
          </a:p>
        </p:txBody>
      </p:sp>
    </p:spTree>
    <p:extLst>
      <p:ext uri="{BB962C8B-B14F-4D97-AF65-F5344CB8AC3E}">
        <p14:creationId xmlns:p14="http://schemas.microsoft.com/office/powerpoint/2010/main" val="1609817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151F-0091-49A0-9DCD-7C5F969553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95F7252-7FF1-44A2-863B-D6DC8E8677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790D11-CAA0-4221-B6C0-286EEB1CB0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491E0F-BD6A-43EB-9D6E-957621BDEB05}"/>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3C63C13A-1152-4D89-AA73-3D4AF0A385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9FA838-FF07-4D36-9D1C-1B4A60340E8E}"/>
              </a:ext>
            </a:extLst>
          </p:cNvPr>
          <p:cNvSpPr>
            <a:spLocks noGrp="1"/>
          </p:cNvSpPr>
          <p:nvPr>
            <p:ph type="sldNum" sz="quarter" idx="12"/>
          </p:nvPr>
        </p:nvSpPr>
        <p:spPr/>
        <p:txBody>
          <a:bodyPr/>
          <a:lstStyle/>
          <a:p>
            <a:fld id="{3D35D2F1-AC52-42C2-A017-D932AB4270CF}" type="slidenum">
              <a:rPr lang="en-GB" smtClean="0"/>
              <a:pPr/>
              <a:t>‹nº›</a:t>
            </a:fld>
            <a:endParaRPr lang="en-GB"/>
          </a:p>
        </p:txBody>
      </p:sp>
    </p:spTree>
    <p:extLst>
      <p:ext uri="{BB962C8B-B14F-4D97-AF65-F5344CB8AC3E}">
        <p14:creationId xmlns:p14="http://schemas.microsoft.com/office/powerpoint/2010/main" val="2386637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B33D8-41D6-4BD7-9855-FD8517AD090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BB8216-CED3-477D-9694-83300927D7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AFF6A-7B35-4B00-A027-918676C2EDE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F539CACF-E086-463E-B0DD-8AC1379AE8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754FF9-1B4C-4EDC-B553-F247C6900C53}"/>
              </a:ext>
            </a:extLst>
          </p:cNvPr>
          <p:cNvSpPr>
            <a:spLocks noGrp="1"/>
          </p:cNvSpPr>
          <p:nvPr>
            <p:ph type="sldNum" sz="quarter" idx="12"/>
          </p:nvPr>
        </p:nvSpPr>
        <p:spPr/>
        <p:txBody>
          <a:bodyPr/>
          <a:lstStyle/>
          <a:p>
            <a:fld id="{22915015-710E-4D10-8E58-823A3785C981}" type="slidenum">
              <a:rPr lang="en-GB" smtClean="0"/>
              <a:pPr/>
              <a:t>‹nº›</a:t>
            </a:fld>
            <a:endParaRPr lang="en-GB"/>
          </a:p>
        </p:txBody>
      </p:sp>
    </p:spTree>
    <p:extLst>
      <p:ext uri="{BB962C8B-B14F-4D97-AF65-F5344CB8AC3E}">
        <p14:creationId xmlns:p14="http://schemas.microsoft.com/office/powerpoint/2010/main" val="517388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4A4707-3A56-4A67-95F1-3F3EFA67702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AE8A563-04EC-486C-A1E4-25C3DEBE63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5B4CA8-A17B-4E4B-91D2-6990E91DAB0A}"/>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CAD6901C-9921-48E4-85EC-8D1020576A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7AB2C5-CBC2-4529-B499-817BFF624297}"/>
              </a:ext>
            </a:extLst>
          </p:cNvPr>
          <p:cNvSpPr>
            <a:spLocks noGrp="1"/>
          </p:cNvSpPr>
          <p:nvPr>
            <p:ph type="sldNum" sz="quarter" idx="12"/>
          </p:nvPr>
        </p:nvSpPr>
        <p:spPr/>
        <p:txBody>
          <a:bodyPr/>
          <a:lstStyle/>
          <a:p>
            <a:fld id="{FB1A7AE7-2529-4F9B-B1BC-8CAB5C558F4D}" type="slidenum">
              <a:rPr lang="en-GB" smtClean="0"/>
              <a:pPr/>
              <a:t>‹nº›</a:t>
            </a:fld>
            <a:endParaRPr lang="en-GB"/>
          </a:p>
        </p:txBody>
      </p:sp>
    </p:spTree>
    <p:extLst>
      <p:ext uri="{BB962C8B-B14F-4D97-AF65-F5344CB8AC3E}">
        <p14:creationId xmlns:p14="http://schemas.microsoft.com/office/powerpoint/2010/main" val="3285220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2" name="Rectangle 1"/>
          <p:cNvSpPr/>
          <p:nvPr userDrawn="1"/>
        </p:nvSpPr>
        <p:spPr>
          <a:xfrm>
            <a:off x="0" y="0"/>
            <a:ext cx="12191999" cy="6858000"/>
          </a:xfrm>
          <a:prstGeom prst="rect">
            <a:avLst/>
          </a:prstGeom>
          <a:solidFill>
            <a:srgbClr val="9212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53973" y="341928"/>
            <a:ext cx="2952000" cy="1391799"/>
          </a:xfrm>
          <a:prstGeom prst="rect">
            <a:avLst/>
          </a:prstGeom>
        </p:spPr>
      </p:pic>
      <p:sp>
        <p:nvSpPr>
          <p:cNvPr id="4" name="Title 1"/>
          <p:cNvSpPr>
            <a:spLocks noGrp="1"/>
          </p:cNvSpPr>
          <p:nvPr>
            <p:ph type="title" hasCustomPrompt="1"/>
          </p:nvPr>
        </p:nvSpPr>
        <p:spPr>
          <a:xfrm>
            <a:off x="838199" y="3429000"/>
            <a:ext cx="10515600" cy="779463"/>
          </a:xfrm>
        </p:spPr>
        <p:txBody>
          <a:bodyPr>
            <a:noAutofit/>
          </a:bodyPr>
          <a:lstStyle>
            <a:lvl1pPr>
              <a:defRPr sz="6000"/>
            </a:lvl1pPr>
          </a:lstStyle>
          <a:p>
            <a:r>
              <a:rPr lang="en-US"/>
              <a:t>Click to add title</a:t>
            </a:r>
            <a:endParaRPr lang="en-GB"/>
          </a:p>
        </p:txBody>
      </p:sp>
      <p:sp>
        <p:nvSpPr>
          <p:cNvPr id="7" name="Text Placeholder 6"/>
          <p:cNvSpPr>
            <a:spLocks noGrp="1"/>
          </p:cNvSpPr>
          <p:nvPr>
            <p:ph type="body" sz="quarter" idx="10" hasCustomPrompt="1"/>
          </p:nvPr>
        </p:nvSpPr>
        <p:spPr>
          <a:xfrm>
            <a:off x="655320" y="4441190"/>
            <a:ext cx="6640513" cy="1171575"/>
          </a:xfrm>
        </p:spPr>
        <p:txBody>
          <a:bodyPr>
            <a:normAutofit/>
          </a:bodyPr>
          <a:lstStyle>
            <a:lvl1pPr>
              <a:defRPr sz="3600">
                <a:solidFill>
                  <a:schemeClr val="bg1"/>
                </a:solidFill>
              </a:defRPr>
            </a:lvl1pPr>
          </a:lstStyle>
          <a:p>
            <a:pPr lvl="0"/>
            <a:r>
              <a:rPr lang="en-US"/>
              <a:t>Click to add speaker </a:t>
            </a:r>
          </a:p>
        </p:txBody>
      </p:sp>
    </p:spTree>
    <p:extLst>
      <p:ext uri="{BB962C8B-B14F-4D97-AF65-F5344CB8AC3E}">
        <p14:creationId xmlns:p14="http://schemas.microsoft.com/office/powerpoint/2010/main" val="3800717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inal">
    <p:spTree>
      <p:nvGrpSpPr>
        <p:cNvPr id="1" name=""/>
        <p:cNvGrpSpPr/>
        <p:nvPr/>
      </p:nvGrpSpPr>
      <p:grpSpPr>
        <a:xfrm>
          <a:off x="0" y="0"/>
          <a:ext cx="0" cy="0"/>
          <a:chOff x="0" y="0"/>
          <a:chExt cx="0" cy="0"/>
        </a:xfrm>
      </p:grpSpPr>
      <p:sp>
        <p:nvSpPr>
          <p:cNvPr id="2" name="Rectangle 1"/>
          <p:cNvSpPr/>
          <p:nvPr userDrawn="1"/>
        </p:nvSpPr>
        <p:spPr>
          <a:xfrm>
            <a:off x="0" y="0"/>
            <a:ext cx="12191999" cy="6858000"/>
          </a:xfrm>
          <a:prstGeom prst="rect">
            <a:avLst/>
          </a:prstGeom>
          <a:solidFill>
            <a:srgbClr val="9212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53973" y="341928"/>
            <a:ext cx="2952000" cy="1391799"/>
          </a:xfrm>
          <a:prstGeom prst="rect">
            <a:avLst/>
          </a:prstGeom>
        </p:spPr>
      </p:pic>
      <p:sp>
        <p:nvSpPr>
          <p:cNvPr id="6" name="TextBox 5"/>
          <p:cNvSpPr txBox="1"/>
          <p:nvPr userDrawn="1"/>
        </p:nvSpPr>
        <p:spPr>
          <a:xfrm>
            <a:off x="1886744" y="2823881"/>
            <a:ext cx="8401578" cy="1446550"/>
          </a:xfrm>
          <a:prstGeom prst="rect">
            <a:avLst/>
          </a:prstGeom>
          <a:noFill/>
        </p:spPr>
        <p:txBody>
          <a:bodyPr wrap="square" rtlCol="0">
            <a:spAutoFit/>
          </a:bodyPr>
          <a:lstStyle/>
          <a:p>
            <a:pPr algn="ctr"/>
            <a:r>
              <a:rPr lang="en-GB" sz="4400">
                <a:solidFill>
                  <a:schemeClr val="bg1"/>
                </a:solidFill>
                <a:latin typeface="Arial" panose="020B0604020202020204" pitchFamily="34" charset="0"/>
                <a:cs typeface="Arial" panose="020B0604020202020204" pitchFamily="34" charset="0"/>
              </a:rPr>
              <a:t>making gambling </a:t>
            </a:r>
            <a:br>
              <a:rPr lang="en-GB" sz="4400">
                <a:solidFill>
                  <a:schemeClr val="bg1"/>
                </a:solidFill>
                <a:latin typeface="Arial" panose="020B0604020202020204" pitchFamily="34" charset="0"/>
                <a:cs typeface="Arial" panose="020B0604020202020204" pitchFamily="34" charset="0"/>
              </a:rPr>
            </a:br>
            <a:r>
              <a:rPr lang="en-GB" sz="4400">
                <a:solidFill>
                  <a:schemeClr val="bg1"/>
                </a:solidFill>
                <a:latin typeface="Arial" panose="020B0604020202020204" pitchFamily="34" charset="0"/>
                <a:cs typeface="Arial" panose="020B0604020202020204" pitchFamily="34" charset="0"/>
              </a:rPr>
              <a:t>fairer and safer</a:t>
            </a:r>
          </a:p>
        </p:txBody>
      </p:sp>
      <p:sp>
        <p:nvSpPr>
          <p:cNvPr id="7" name="TextBox 6"/>
          <p:cNvSpPr txBox="1"/>
          <p:nvPr userDrawn="1"/>
        </p:nvSpPr>
        <p:spPr>
          <a:xfrm>
            <a:off x="2408766" y="4927600"/>
            <a:ext cx="7357533" cy="523220"/>
          </a:xfrm>
          <a:prstGeom prst="rect">
            <a:avLst/>
          </a:prstGeom>
          <a:noFill/>
        </p:spPr>
        <p:txBody>
          <a:bodyPr wrap="square" rtlCol="0">
            <a:spAutoFit/>
          </a:bodyPr>
          <a:lstStyle/>
          <a:p>
            <a:pPr algn="ctr"/>
            <a:r>
              <a:rPr lang="en-GB" sz="2800">
                <a:solidFill>
                  <a:schemeClr val="bg1"/>
                </a:solidFill>
                <a:latin typeface="Arial" panose="020B0604020202020204" pitchFamily="34" charset="0"/>
                <a:cs typeface="Arial" panose="020B0604020202020204" pitchFamily="34" charset="0"/>
              </a:rPr>
              <a:t>www.gamblingcommission.gov.uk</a:t>
            </a:r>
          </a:p>
        </p:txBody>
      </p:sp>
      <p:sp>
        <p:nvSpPr>
          <p:cNvPr id="9" name="TextBox 8"/>
          <p:cNvSpPr txBox="1"/>
          <p:nvPr userDrawn="1"/>
        </p:nvSpPr>
        <p:spPr>
          <a:xfrm>
            <a:off x="4914900" y="5657552"/>
            <a:ext cx="2906447" cy="523220"/>
          </a:xfrm>
          <a:prstGeom prst="rect">
            <a:avLst/>
          </a:prstGeom>
          <a:noFill/>
        </p:spPr>
        <p:txBody>
          <a:bodyPr wrap="square" rtlCol="0">
            <a:spAutoFit/>
          </a:bodyPr>
          <a:lstStyle/>
          <a:p>
            <a:pPr algn="ctr"/>
            <a:r>
              <a:rPr lang="en-GB" sz="2800">
                <a:solidFill>
                  <a:schemeClr val="bg1"/>
                </a:solidFill>
                <a:latin typeface="Arial" panose="020B0604020202020204" pitchFamily="34" charset="0"/>
                <a:cs typeface="Arial" panose="020B0604020202020204" pitchFamily="34" charset="0"/>
              </a:rPr>
              <a:t>@</a:t>
            </a:r>
            <a:r>
              <a:rPr lang="en-GB" sz="2800" err="1">
                <a:solidFill>
                  <a:schemeClr val="bg1"/>
                </a:solidFill>
                <a:latin typeface="Arial" panose="020B0604020202020204" pitchFamily="34" charset="0"/>
                <a:cs typeface="Arial" panose="020B0604020202020204" pitchFamily="34" charset="0"/>
              </a:rPr>
              <a:t>GamRegGB</a:t>
            </a:r>
            <a:endParaRPr lang="en-GB" sz="2800">
              <a:solidFill>
                <a:schemeClr val="bg1"/>
              </a:solidFill>
              <a:latin typeface="Arial" panose="020B0604020202020204" pitchFamily="34" charset="0"/>
              <a:cs typeface="Arial" panose="020B0604020202020204" pitchFamily="34" charset="0"/>
            </a:endParaRP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09440" y="5568263"/>
            <a:ext cx="695965" cy="701797"/>
          </a:xfrm>
          <a:prstGeom prst="rect">
            <a:avLst/>
          </a:prstGeom>
        </p:spPr>
      </p:pic>
    </p:spTree>
    <p:extLst>
      <p:ext uri="{BB962C8B-B14F-4D97-AF65-F5344CB8AC3E}">
        <p14:creationId xmlns:p14="http://schemas.microsoft.com/office/powerpoint/2010/main" val="310294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1155376"/>
            <a:ext cx="3826800" cy="570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8" name="Title 1"/>
          <p:cNvSpPr>
            <a:spLocks noGrp="1"/>
          </p:cNvSpPr>
          <p:nvPr>
            <p:ph type="title" hasCustomPrompt="1"/>
          </p:nvPr>
        </p:nvSpPr>
        <p:spPr>
          <a:xfrm>
            <a:off x="838200" y="218483"/>
            <a:ext cx="10515600" cy="779463"/>
          </a:xfrm>
        </p:spPr>
        <p:txBody>
          <a:bodyPr/>
          <a:lstStyle>
            <a:lvl1pPr>
              <a:defRPr/>
            </a:lvl1pPr>
          </a:lstStyle>
          <a:p>
            <a:r>
              <a:rPr lang="en-US"/>
              <a:t>Click to add title</a:t>
            </a:r>
            <a:endParaRPr lang="en-GB"/>
          </a:p>
        </p:txBody>
      </p:sp>
      <p:sp>
        <p:nvSpPr>
          <p:cNvPr id="9" name="Content Placeholder 2"/>
          <p:cNvSpPr>
            <a:spLocks noGrp="1"/>
          </p:cNvSpPr>
          <p:nvPr>
            <p:ph idx="10" hasCustomPrompt="1"/>
          </p:nvPr>
        </p:nvSpPr>
        <p:spPr>
          <a:xfrm>
            <a:off x="4105469" y="1694641"/>
            <a:ext cx="7080380" cy="4295611"/>
          </a:xfrm>
        </p:spPr>
        <p:txBody>
          <a:bodyPr/>
          <a:lstStyle/>
          <a:p>
            <a:pPr lvl="0"/>
            <a:r>
              <a:rPr lang="en-US"/>
              <a:t>Click to edit text</a:t>
            </a:r>
          </a:p>
          <a:p>
            <a:pPr lvl="1"/>
            <a:r>
              <a:rPr lang="en-US"/>
              <a:t>Second level</a:t>
            </a:r>
          </a:p>
          <a:p>
            <a:pPr lvl="2"/>
            <a:r>
              <a:rPr lang="en-US"/>
              <a:t>Third level</a:t>
            </a:r>
          </a:p>
        </p:txBody>
      </p:sp>
    </p:spTree>
    <p:extLst>
      <p:ext uri="{BB962C8B-B14F-4D97-AF65-F5344CB8AC3E}">
        <p14:creationId xmlns:p14="http://schemas.microsoft.com/office/powerpoint/2010/main" val="2497675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0AEAE0-2935-4555-A632-6716DDDBE5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8A1F35A-7316-498F-98B3-81A7FF7340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DD9238-3496-453E-A02B-B9A348B98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7FCEA031-C5AB-483B-BA08-93C81D0C43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A5F0C9-DF7E-41E9-B03A-3A09B98443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85115-90FE-4015-9EFF-F852057E5C4A}" type="slidenum">
              <a:rPr lang="en-GB" smtClean="0"/>
              <a:pPr/>
              <a:t>‹nº›</a:t>
            </a:fld>
            <a:endParaRPr lang="en-GB"/>
          </a:p>
        </p:txBody>
      </p:sp>
      <p:sp>
        <p:nvSpPr>
          <p:cNvPr id="7" name="Rectangle 6">
            <a:extLst>
              <a:ext uri="{FF2B5EF4-FFF2-40B4-BE49-F238E27FC236}">
                <a16:creationId xmlns:a16="http://schemas.microsoft.com/office/drawing/2014/main" id="{03069137-7782-42A4-AA2C-C36E328E3AAB}"/>
              </a:ext>
            </a:extLst>
          </p:cNvPr>
          <p:cNvSpPr/>
          <p:nvPr userDrawn="1"/>
        </p:nvSpPr>
        <p:spPr>
          <a:xfrm>
            <a:off x="0" y="0"/>
            <a:ext cx="12192000" cy="1144588"/>
          </a:xfrm>
          <a:prstGeom prst="rect">
            <a:avLst/>
          </a:prstGeom>
          <a:solidFill>
            <a:srgbClr val="9212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hevron 11">
            <a:extLst>
              <a:ext uri="{FF2B5EF4-FFF2-40B4-BE49-F238E27FC236}">
                <a16:creationId xmlns:a16="http://schemas.microsoft.com/office/drawing/2014/main" id="{73D669C3-DC54-477A-82E7-B09D7BAD6996}"/>
              </a:ext>
            </a:extLst>
          </p:cNvPr>
          <p:cNvSpPr/>
          <p:nvPr userDrawn="1"/>
        </p:nvSpPr>
        <p:spPr>
          <a:xfrm>
            <a:off x="10553115" y="0"/>
            <a:ext cx="1561251" cy="1144588"/>
          </a:xfrm>
          <a:prstGeom prst="chevron">
            <a:avLst/>
          </a:prstGeom>
          <a:solidFill>
            <a:srgbClr val="CB9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Chevron 8">
            <a:extLst>
              <a:ext uri="{FF2B5EF4-FFF2-40B4-BE49-F238E27FC236}">
                <a16:creationId xmlns:a16="http://schemas.microsoft.com/office/drawing/2014/main" id="{08134C7B-9D35-4C94-836E-00814A8D9D8B}"/>
              </a:ext>
            </a:extLst>
          </p:cNvPr>
          <p:cNvSpPr/>
          <p:nvPr userDrawn="1"/>
        </p:nvSpPr>
        <p:spPr>
          <a:xfrm>
            <a:off x="10420709" y="0"/>
            <a:ext cx="1561251" cy="114458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 name="Picture 9">
            <a:extLst>
              <a:ext uri="{FF2B5EF4-FFF2-40B4-BE49-F238E27FC236}">
                <a16:creationId xmlns:a16="http://schemas.microsoft.com/office/drawing/2014/main" id="{45F0A0CF-4179-477D-8821-01B0B8A49F45}"/>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021268" y="1931171"/>
            <a:ext cx="5170732" cy="4926829"/>
          </a:xfrm>
          <a:prstGeom prst="rect">
            <a:avLst/>
          </a:prstGeom>
        </p:spPr>
      </p:pic>
    </p:spTree>
    <p:extLst>
      <p:ext uri="{BB962C8B-B14F-4D97-AF65-F5344CB8AC3E}">
        <p14:creationId xmlns:p14="http://schemas.microsoft.com/office/powerpoint/2010/main" val="36429133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658" r:id="rId12"/>
    <p:sldLayoutId id="2147483659" r:id="rId13"/>
    <p:sldLayoutId id="214748365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gamblingcommission.gov.uk/news-action-and-statistics/News/blog-how-gambling-fits-into-peoples-live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gamblingcommission.gov.uk/news-action-and-statistics/News/blog-how-gambling-fits-into-peoples-live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gamblingcommission.gov.uk/news-action-and-statistics/News/blog-how-gambling-fits-into-peoples-lives"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cocreation@gamblingcommission.gov.u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gamblingcommission.gov.uk/news-action-and-statistics/News/blog-industry-co-creation-workshop-evaluation-of-safer-gambling-products-and-processes" TargetMode="External"/><Relationship Id="rId5" Type="http://schemas.openxmlformats.org/officeDocument/2006/relationships/hyperlink" Target="https://www.gamblingcommission.gov.uk/news-action-and-statistics/News/co-creation-workshops-safer-gambling" TargetMode="External"/><Relationship Id="rId4" Type="http://schemas.openxmlformats.org/officeDocument/2006/relationships/hyperlink" Target="https://www.gamblingcommission.gov.uk/news-action-and-statistics/News/blog-how-gambling-fits-into-peoples-live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four post-it notes">
            <a:extLst>
              <a:ext uri="{FF2B5EF4-FFF2-40B4-BE49-F238E27FC236}">
                <a16:creationId xmlns:a16="http://schemas.microsoft.com/office/drawing/2014/main" id="{E58FF96F-3866-4590-86E7-01900A393E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179" y="1259058"/>
            <a:ext cx="7219524" cy="5414644"/>
          </a:xfrm>
          <a:prstGeom prst="rect">
            <a:avLst/>
          </a:prstGeom>
        </p:spPr>
      </p:pic>
      <p:sp>
        <p:nvSpPr>
          <p:cNvPr id="7" name="TextBox 6">
            <a:extLst>
              <a:ext uri="{FF2B5EF4-FFF2-40B4-BE49-F238E27FC236}">
                <a16:creationId xmlns:a16="http://schemas.microsoft.com/office/drawing/2014/main" id="{2C35CEDA-DEA4-4ED3-BD51-FE318878DC45}"/>
              </a:ext>
            </a:extLst>
          </p:cNvPr>
          <p:cNvSpPr txBox="1"/>
          <p:nvPr/>
        </p:nvSpPr>
        <p:spPr>
          <a:xfrm>
            <a:off x="5347083" y="1190100"/>
            <a:ext cx="6628738" cy="1754326"/>
          </a:xfrm>
          <a:prstGeom prst="rect">
            <a:avLst/>
          </a:prstGeom>
          <a:solidFill>
            <a:schemeClr val="bg1"/>
          </a:solidFill>
        </p:spPr>
        <p:txBody>
          <a:bodyPr wrap="square" rtlCol="0">
            <a:spAutoFit/>
          </a:bodyPr>
          <a:lstStyle/>
          <a:p>
            <a:r>
              <a:rPr lang="en-GB" sz="5300" dirty="0">
                <a:latin typeface="Abadi" panose="020B0604020104020204" pitchFamily="34" charset="0"/>
              </a:rPr>
              <a:t>Marketing Co-creation</a:t>
            </a:r>
            <a:br>
              <a:rPr lang="en-GB" sz="5300" dirty="0">
                <a:latin typeface="Abadi" panose="020B0604020104020204" pitchFamily="34" charset="0"/>
              </a:rPr>
            </a:br>
            <a:r>
              <a:rPr lang="en-GB" sz="5300" dirty="0">
                <a:latin typeface="Abadi" panose="020B0604020104020204" pitchFamily="34" charset="0"/>
              </a:rPr>
              <a:t>Workshop</a:t>
            </a:r>
            <a:endParaRPr lang="en-GB" sz="5300" dirty="0">
              <a:solidFill>
                <a:srgbClr val="921281"/>
              </a:solidFill>
              <a:latin typeface="Abadi" panose="020B0604020104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91409EA-9E69-4463-954F-6D8D05FD01EC}"/>
              </a:ext>
            </a:extLst>
          </p:cNvPr>
          <p:cNvSpPr txBox="1"/>
          <p:nvPr/>
        </p:nvSpPr>
        <p:spPr>
          <a:xfrm>
            <a:off x="7684978" y="3913575"/>
            <a:ext cx="3555913" cy="523220"/>
          </a:xfrm>
          <a:prstGeom prst="rect">
            <a:avLst/>
          </a:prstGeom>
          <a:solidFill>
            <a:schemeClr val="bg1"/>
          </a:solidFill>
        </p:spPr>
        <p:txBody>
          <a:bodyPr wrap="square" rtlCol="0">
            <a:spAutoFit/>
          </a:bodyPr>
          <a:lstStyle/>
          <a:p>
            <a:r>
              <a:rPr lang="en-GB" sz="2800">
                <a:solidFill>
                  <a:srgbClr val="921281"/>
                </a:solidFill>
                <a:latin typeface="Abadi" panose="020B0604020104020204" pitchFamily="34" charset="0"/>
              </a:rPr>
              <a:t>12 September 2019</a:t>
            </a:r>
            <a:endParaRPr lang="en-GB" sz="2800">
              <a:solidFill>
                <a:srgbClr val="921281"/>
              </a:solidFill>
              <a:latin typeface="Abadi" panose="020B0604020104020204" pitchFamily="34" charset="0"/>
              <a:cs typeface="Arial" panose="020B0604020202020204" pitchFamily="34" charset="0"/>
            </a:endParaRPr>
          </a:p>
        </p:txBody>
      </p:sp>
    </p:spTree>
    <p:extLst>
      <p:ext uri="{BB962C8B-B14F-4D97-AF65-F5344CB8AC3E}">
        <p14:creationId xmlns:p14="http://schemas.microsoft.com/office/powerpoint/2010/main" val="4198498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59882-26B2-42A9-A493-5DD88D6D0B3C}"/>
              </a:ext>
            </a:extLst>
          </p:cNvPr>
          <p:cNvSpPr>
            <a:spLocks noGrp="1"/>
          </p:cNvSpPr>
          <p:nvPr>
            <p:ph type="title"/>
          </p:nvPr>
        </p:nvSpPr>
        <p:spPr>
          <a:xfrm>
            <a:off x="838200" y="126039"/>
            <a:ext cx="10515600" cy="1325563"/>
          </a:xfrm>
        </p:spPr>
        <p:txBody>
          <a:bodyPr/>
          <a:lstStyle/>
          <a:p>
            <a:r>
              <a:rPr lang="en-GB">
                <a:solidFill>
                  <a:schemeClr val="bg1"/>
                </a:solidFill>
                <a:latin typeface="Arial" panose="020B0604020202020204" pitchFamily="34" charset="0"/>
                <a:cs typeface="Arial" panose="020B0604020202020204" pitchFamily="34" charset="0"/>
              </a:rPr>
              <a:t>What was the objective?</a:t>
            </a:r>
          </a:p>
        </p:txBody>
      </p:sp>
      <p:sp>
        <p:nvSpPr>
          <p:cNvPr id="4" name="Content Placeholder 17">
            <a:extLst>
              <a:ext uri="{FF2B5EF4-FFF2-40B4-BE49-F238E27FC236}">
                <a16:creationId xmlns:a16="http://schemas.microsoft.com/office/drawing/2014/main" id="{06DDAFE8-A13E-45A0-B736-40FF8E19776B}"/>
              </a:ext>
            </a:extLst>
          </p:cNvPr>
          <p:cNvSpPr txBox="1">
            <a:spLocks noGrp="1"/>
          </p:cNvSpPr>
          <p:nvPr>
            <p:ph idx="1"/>
          </p:nvPr>
        </p:nvSpPr>
        <p:spPr>
          <a:xfrm>
            <a:off x="838200" y="1825625"/>
            <a:ext cx="10515600" cy="4351338"/>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90000"/>
              </a:lnSpc>
              <a:spcAft>
                <a:spcPts val="600"/>
              </a:spcAft>
            </a:pPr>
            <a:r>
              <a:rPr lang="en-US" sz="2000" dirty="0">
                <a:solidFill>
                  <a:srgbClr val="FFFFFF"/>
                </a:solidFill>
              </a:rPr>
              <a:t>The industry marketing workshop provided an opportunity for marketing business owners to interact, share recommendations related to marketing processes and discuss industry challenges and opportunities related to brand, advertising and safer gambling strategies.</a:t>
            </a:r>
          </a:p>
          <a:p>
            <a:pPr algn="l">
              <a:lnSpc>
                <a:spcPct val="90000"/>
              </a:lnSpc>
              <a:spcAft>
                <a:spcPts val="600"/>
              </a:spcAft>
            </a:pPr>
            <a:endParaRPr lang="en-US" sz="2000" b="1" u="sng" dirty="0">
              <a:solidFill>
                <a:srgbClr val="FFFFFF"/>
              </a:solidFill>
            </a:endParaRPr>
          </a:p>
          <a:p>
            <a:pPr marL="457200" indent="-457200" algn="l">
              <a:lnSpc>
                <a:spcPct val="90000"/>
              </a:lnSpc>
              <a:spcAft>
                <a:spcPts val="600"/>
              </a:spcAft>
              <a:buAutoNum type="arabicPeriod"/>
            </a:pPr>
            <a:r>
              <a:rPr lang="en-US" sz="2000" dirty="0">
                <a:solidFill>
                  <a:srgbClr val="FFFFFF"/>
                </a:solidFill>
              </a:rPr>
              <a:t>Brand, marketing strategies and safer gambling – guest speaker</a:t>
            </a:r>
          </a:p>
          <a:p>
            <a:pPr marL="457200" indent="-457200" algn="l">
              <a:lnSpc>
                <a:spcPct val="90000"/>
              </a:lnSpc>
              <a:spcAft>
                <a:spcPts val="600"/>
              </a:spcAft>
              <a:buAutoNum type="arabicPeriod"/>
            </a:pPr>
            <a:r>
              <a:rPr lang="en-US" sz="2000" dirty="0">
                <a:solidFill>
                  <a:srgbClr val="FFFFFF"/>
                </a:solidFill>
              </a:rPr>
              <a:t>Mobile, accessibility and channel-specific marketing – industry discussions</a:t>
            </a:r>
          </a:p>
          <a:p>
            <a:pPr marL="457200" indent="-457200" algn="l">
              <a:lnSpc>
                <a:spcPct val="90000"/>
              </a:lnSpc>
              <a:spcAft>
                <a:spcPts val="600"/>
              </a:spcAft>
              <a:buAutoNum type="arabicPeriod"/>
            </a:pPr>
            <a:r>
              <a:rPr lang="en-US" sz="2000" dirty="0">
                <a:solidFill>
                  <a:srgbClr val="FFFFFF"/>
                </a:solidFill>
              </a:rPr>
              <a:t>Research and marketing – industry discussions</a:t>
            </a:r>
          </a:p>
          <a:p>
            <a:pPr marL="457200" indent="-457200" algn="l">
              <a:lnSpc>
                <a:spcPct val="90000"/>
              </a:lnSpc>
              <a:spcAft>
                <a:spcPts val="600"/>
              </a:spcAft>
              <a:buAutoNum type="arabicPeriod"/>
            </a:pPr>
            <a:r>
              <a:rPr lang="en-US" sz="2000" dirty="0">
                <a:solidFill>
                  <a:srgbClr val="FFFFFF"/>
                </a:solidFill>
              </a:rPr>
              <a:t>Marketing processes – industry recommendations</a:t>
            </a:r>
          </a:p>
          <a:p>
            <a:pPr marL="457200" indent="-457200" algn="l">
              <a:lnSpc>
                <a:spcPct val="90000"/>
              </a:lnSpc>
              <a:spcAft>
                <a:spcPts val="600"/>
              </a:spcAft>
              <a:buAutoNum type="arabicPeriod"/>
            </a:pPr>
            <a:endParaRPr lang="en-US" sz="2000" b="1" u="sng" dirty="0">
              <a:solidFill>
                <a:srgbClr val="FFFFFF"/>
              </a:solidFill>
            </a:endParaRPr>
          </a:p>
        </p:txBody>
      </p:sp>
      <p:sp>
        <p:nvSpPr>
          <p:cNvPr id="6" name="Content Placeholder 17">
            <a:extLst>
              <a:ext uri="{FF2B5EF4-FFF2-40B4-BE49-F238E27FC236}">
                <a16:creationId xmlns:a16="http://schemas.microsoft.com/office/drawing/2014/main" id="{176A2CEC-ECF8-40C3-B8B4-684AC9D9CF5D}"/>
              </a:ext>
            </a:extLst>
          </p:cNvPr>
          <p:cNvSpPr txBox="1">
            <a:spLocks/>
          </p:cNvSpPr>
          <p:nvPr/>
        </p:nvSpPr>
        <p:spPr>
          <a:xfrm>
            <a:off x="696287" y="1575113"/>
            <a:ext cx="6442744" cy="4852362"/>
          </a:xfrm>
          <a:prstGeom prst="rect">
            <a:avLst/>
          </a:prstGeom>
        </p:spPr>
        <p:txBody>
          <a:bodyPr vert="horz" lIns="91440" tIns="45720" rIns="91440" bIns="45720" rtlCol="0" anchor="ctr">
            <a:normAutofit fontScale="92500" lnSpcReduction="10000"/>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90000"/>
              </a:lnSpc>
              <a:spcAft>
                <a:spcPts val="600"/>
              </a:spcAft>
            </a:pPr>
            <a:r>
              <a:rPr lang="en-US" sz="2600" dirty="0">
                <a:solidFill>
                  <a:schemeClr val="tx1"/>
                </a:solidFill>
                <a:latin typeface="Arial" panose="020B0604020202020204" pitchFamily="34" charset="0"/>
                <a:cs typeface="Arial" panose="020B0604020202020204" pitchFamily="34" charset="0"/>
              </a:rPr>
              <a:t>The workshop provided an opportunity for marketing professionals from a range of gambling businesses to interact.</a:t>
            </a:r>
          </a:p>
          <a:p>
            <a:pPr algn="l">
              <a:lnSpc>
                <a:spcPct val="90000"/>
              </a:lnSpc>
              <a:spcAft>
                <a:spcPts val="600"/>
              </a:spcAft>
            </a:pPr>
            <a:endParaRPr lang="en-US" sz="2000" dirty="0">
              <a:solidFill>
                <a:schemeClr val="tx1"/>
              </a:solidFill>
              <a:latin typeface="Arial" panose="020B0604020202020204" pitchFamily="34" charset="0"/>
              <a:cs typeface="Arial" panose="020B0604020202020204" pitchFamily="34" charset="0"/>
            </a:endParaRPr>
          </a:p>
          <a:p>
            <a:pPr algn="l">
              <a:lnSpc>
                <a:spcPct val="90000"/>
              </a:lnSpc>
              <a:spcAft>
                <a:spcPts val="600"/>
              </a:spcAft>
            </a:pPr>
            <a:r>
              <a:rPr lang="en-US" sz="2000" dirty="0">
                <a:solidFill>
                  <a:schemeClr val="tx1"/>
                </a:solidFill>
                <a:latin typeface="Arial" panose="020B0604020202020204" pitchFamily="34" charset="0"/>
                <a:cs typeface="Arial" panose="020B0604020202020204" pitchFamily="34" charset="0"/>
              </a:rPr>
              <a:t>We wanted attendees to share recommendations and discuss industry challenges and opportunities related to brand, advertising and safer gambling strategies.</a:t>
            </a:r>
          </a:p>
          <a:p>
            <a:pPr algn="l">
              <a:lnSpc>
                <a:spcPct val="90000"/>
              </a:lnSpc>
              <a:spcAft>
                <a:spcPts val="600"/>
              </a:spcAft>
            </a:pPr>
            <a:endParaRPr lang="en-US" sz="2000" dirty="0">
              <a:solidFill>
                <a:schemeClr val="tx1"/>
              </a:solidFill>
              <a:latin typeface="Arial" panose="020B0604020202020204" pitchFamily="34" charset="0"/>
              <a:cs typeface="Arial" panose="020B0604020202020204" pitchFamily="34" charset="0"/>
            </a:endParaRPr>
          </a:p>
          <a:p>
            <a:pPr algn="l">
              <a:lnSpc>
                <a:spcPct val="90000"/>
              </a:lnSpc>
              <a:spcAft>
                <a:spcPts val="600"/>
              </a:spcAft>
            </a:pPr>
            <a:r>
              <a:rPr lang="en-US" sz="2000" b="1" dirty="0">
                <a:solidFill>
                  <a:srgbClr val="921281"/>
                </a:solidFill>
                <a:latin typeface="Arial" panose="020B0604020202020204" pitchFamily="34" charset="0"/>
                <a:cs typeface="Arial" panose="020B0604020202020204" pitchFamily="34" charset="0"/>
              </a:rPr>
              <a:t>There were four sections to the event:</a:t>
            </a:r>
          </a:p>
          <a:p>
            <a:pPr algn="l">
              <a:lnSpc>
                <a:spcPct val="90000"/>
              </a:lnSpc>
              <a:spcAft>
                <a:spcPts val="600"/>
              </a:spcAft>
            </a:pPr>
            <a:endParaRPr lang="en-US" sz="2000" b="1" u="sng" dirty="0">
              <a:solidFill>
                <a:schemeClr val="tx1"/>
              </a:solidFill>
              <a:latin typeface="Arial" panose="020B0604020202020204" pitchFamily="34" charset="0"/>
              <a:cs typeface="Arial" panose="020B0604020202020204" pitchFamily="34" charset="0"/>
            </a:endParaRPr>
          </a:p>
          <a:p>
            <a:pPr marL="457200" indent="-457200" algn="l">
              <a:lnSpc>
                <a:spcPct val="90000"/>
              </a:lnSpc>
              <a:spcAft>
                <a:spcPts val="600"/>
              </a:spcAft>
              <a:buAutoNum type="arabicPeriod"/>
            </a:pPr>
            <a:r>
              <a:rPr lang="en-US" sz="2000" dirty="0">
                <a:solidFill>
                  <a:schemeClr val="tx1"/>
                </a:solidFill>
                <a:latin typeface="Arial" panose="020B0604020202020204" pitchFamily="34" charset="0"/>
                <a:cs typeface="Arial" panose="020B0604020202020204" pitchFamily="34" charset="0"/>
              </a:rPr>
              <a:t>Brand, marketing strategies and safer gambling – Indicia guest speaker</a:t>
            </a:r>
          </a:p>
          <a:p>
            <a:pPr marL="457200" indent="-457200" algn="l">
              <a:lnSpc>
                <a:spcPct val="90000"/>
              </a:lnSpc>
              <a:spcAft>
                <a:spcPts val="600"/>
              </a:spcAft>
              <a:buAutoNum type="arabicPeriod"/>
            </a:pPr>
            <a:r>
              <a:rPr lang="en-US" sz="2000" dirty="0">
                <a:solidFill>
                  <a:schemeClr val="tx1"/>
                </a:solidFill>
                <a:latin typeface="Arial" panose="020B0604020202020204" pitchFamily="34" charset="0"/>
                <a:cs typeface="Arial" panose="020B0604020202020204" pitchFamily="34" charset="0"/>
              </a:rPr>
              <a:t>Mobile, accessibility and channel-specific marketing – industry discussions</a:t>
            </a:r>
          </a:p>
          <a:p>
            <a:pPr marL="457200" indent="-457200" algn="l">
              <a:lnSpc>
                <a:spcPct val="90000"/>
              </a:lnSpc>
              <a:spcAft>
                <a:spcPts val="600"/>
              </a:spcAft>
              <a:buAutoNum type="arabicPeriod"/>
            </a:pPr>
            <a:r>
              <a:rPr lang="en-US" sz="2000" dirty="0">
                <a:solidFill>
                  <a:schemeClr val="tx1"/>
                </a:solidFill>
                <a:latin typeface="Arial" panose="020B0604020202020204" pitchFamily="34" charset="0"/>
                <a:cs typeface="Arial" panose="020B0604020202020204" pitchFamily="34" charset="0"/>
              </a:rPr>
              <a:t>Marketing research – industry discussions</a:t>
            </a:r>
          </a:p>
          <a:p>
            <a:pPr marL="457200" indent="-457200" algn="l">
              <a:lnSpc>
                <a:spcPct val="90000"/>
              </a:lnSpc>
              <a:spcAft>
                <a:spcPts val="600"/>
              </a:spcAft>
              <a:buAutoNum type="arabicPeriod"/>
            </a:pPr>
            <a:r>
              <a:rPr lang="en-US" sz="2000" dirty="0">
                <a:solidFill>
                  <a:schemeClr val="tx1"/>
                </a:solidFill>
                <a:latin typeface="Arial" panose="020B0604020202020204" pitchFamily="34" charset="0"/>
                <a:cs typeface="Arial" panose="020B0604020202020204" pitchFamily="34" charset="0"/>
              </a:rPr>
              <a:t>Marketing processes – industry recommendations</a:t>
            </a:r>
          </a:p>
          <a:p>
            <a:pPr marL="457200" indent="-457200" algn="l">
              <a:lnSpc>
                <a:spcPct val="90000"/>
              </a:lnSpc>
              <a:spcAft>
                <a:spcPts val="600"/>
              </a:spcAft>
              <a:buAutoNum type="arabicPeriod"/>
            </a:pPr>
            <a:endParaRPr lang="en-US" sz="2000" b="1" u="sng" dirty="0">
              <a:solidFill>
                <a:schemeClr val="tx1"/>
              </a:solidFill>
            </a:endParaRPr>
          </a:p>
        </p:txBody>
      </p:sp>
      <p:pic>
        <p:nvPicPr>
          <p:cNvPr id="7" name="Picture Placeholder 2" descr="A room with a large screen&#10;&#10;Description automatically generated">
            <a:extLst>
              <a:ext uri="{FF2B5EF4-FFF2-40B4-BE49-F238E27FC236}">
                <a16:creationId xmlns:a16="http://schemas.microsoft.com/office/drawing/2014/main" id="{89982911-C2FD-42DA-9783-7039E53BE4C1}"/>
              </a:ext>
            </a:extLst>
          </p:cNvPr>
          <p:cNvPicPr>
            <a:picLocks noChangeAspect="1"/>
          </p:cNvPicPr>
          <p:nvPr/>
        </p:nvPicPr>
        <p:blipFill rotWithShape="1">
          <a:blip r:embed="rId2">
            <a:grayscl/>
          </a:blip>
          <a:srcRect l="-1009" t="-5292" r="40757" b="34352"/>
          <a:stretch/>
        </p:blipFill>
        <p:spPr>
          <a:xfrm>
            <a:off x="7407854" y="1485157"/>
            <a:ext cx="3819870" cy="3384299"/>
          </a:xfrm>
          <a:prstGeom prst="rect">
            <a:avLst/>
          </a:prstGeom>
        </p:spPr>
      </p:pic>
    </p:spTree>
    <p:extLst>
      <p:ext uri="{BB962C8B-B14F-4D97-AF65-F5344CB8AC3E}">
        <p14:creationId xmlns:p14="http://schemas.microsoft.com/office/powerpoint/2010/main" val="226252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5CD0-D3C6-4894-B819-C33DC0E4692E}"/>
              </a:ext>
            </a:extLst>
          </p:cNvPr>
          <p:cNvSpPr>
            <a:spLocks noGrp="1"/>
          </p:cNvSpPr>
          <p:nvPr>
            <p:ph type="title"/>
          </p:nvPr>
        </p:nvSpPr>
        <p:spPr>
          <a:xfrm>
            <a:off x="806092" y="2244575"/>
            <a:ext cx="10515600" cy="2852737"/>
          </a:xfrm>
        </p:spPr>
        <p:txBody>
          <a:bodyPr>
            <a:normAutofit fontScale="90000"/>
          </a:bodyPr>
          <a:lstStyle/>
          <a:p>
            <a:r>
              <a:rPr lang="en-US">
                <a:latin typeface="Abadi" panose="020B0604020104020204" pitchFamily="34" charset="0"/>
              </a:rPr>
              <a:t>1. Brand, marketing and the safer gambling approach.</a:t>
            </a:r>
            <a:br>
              <a:rPr lang="en-US">
                <a:latin typeface="Abadi" panose="020B0604020104020204" pitchFamily="34" charset="0"/>
              </a:rPr>
            </a:br>
            <a:br>
              <a:rPr lang="en-US">
                <a:latin typeface="Abadi" panose="020B0604020104020204" pitchFamily="34" charset="0"/>
              </a:rPr>
            </a:br>
            <a:r>
              <a:rPr lang="en-US" sz="2700">
                <a:latin typeface="Arial" panose="020B0604020202020204" pitchFamily="34" charset="0"/>
                <a:cs typeface="Arial" panose="020B0604020202020204" pitchFamily="34" charset="0"/>
              </a:rPr>
              <a:t>Guest speaker: Marketing agency Indicia </a:t>
            </a:r>
            <a:br>
              <a:rPr lang="en-GB"/>
            </a:br>
            <a:endParaRPr lang="en-GB"/>
          </a:p>
        </p:txBody>
      </p:sp>
      <p:sp>
        <p:nvSpPr>
          <p:cNvPr id="3" name="Text Placeholder 2">
            <a:extLst>
              <a:ext uri="{FF2B5EF4-FFF2-40B4-BE49-F238E27FC236}">
                <a16:creationId xmlns:a16="http://schemas.microsoft.com/office/drawing/2014/main" id="{D4D7C11B-5E6F-4366-AC40-8D997D04CA61}"/>
              </a:ext>
            </a:extLst>
          </p:cNvPr>
          <p:cNvSpPr>
            <a:spLocks noGrp="1"/>
          </p:cNvSpPr>
          <p:nvPr>
            <p:ph type="body" idx="1"/>
          </p:nvPr>
        </p:nvSpPr>
        <p:spPr>
          <a:xfrm>
            <a:off x="838200" y="5097312"/>
            <a:ext cx="10515600" cy="1500187"/>
          </a:xfrm>
        </p:spPr>
        <p:txBody>
          <a:bodyPr/>
          <a:lstStyle/>
          <a:p>
            <a:r>
              <a:rPr lang="en-GB">
                <a:latin typeface="Abadi" panose="020B0604020104020204" pitchFamily="34" charset="0"/>
              </a:rPr>
              <a:t>Phill Bott Hansson</a:t>
            </a:r>
          </a:p>
        </p:txBody>
      </p:sp>
      <p:pic>
        <p:nvPicPr>
          <p:cNvPr id="1028" name="Picture 4" descr="indicia logo in black on white background">
            <a:extLst>
              <a:ext uri="{FF2B5EF4-FFF2-40B4-BE49-F238E27FC236}">
                <a16:creationId xmlns:a16="http://schemas.microsoft.com/office/drawing/2014/main" id="{1B30E90A-55B7-41EA-9237-D5C7C39B5F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172" b="29029"/>
          <a:stretch/>
        </p:blipFill>
        <p:spPr bwMode="auto">
          <a:xfrm>
            <a:off x="735169" y="5694374"/>
            <a:ext cx="1677473" cy="684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1793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0FB2-68AD-4D25-8B99-C8AF4F2B79F0}"/>
              </a:ext>
            </a:extLst>
          </p:cNvPr>
          <p:cNvSpPr>
            <a:spLocks noGrp="1"/>
          </p:cNvSpPr>
          <p:nvPr>
            <p:ph type="title"/>
          </p:nvPr>
        </p:nvSpPr>
        <p:spPr>
          <a:xfrm>
            <a:off x="838200" y="137598"/>
            <a:ext cx="10515600" cy="1325563"/>
          </a:xfrm>
        </p:spPr>
        <p:txBody>
          <a:bodyPr/>
          <a:lstStyle/>
          <a:p>
            <a:r>
              <a:rPr lang="en-GB">
                <a:solidFill>
                  <a:schemeClr val="bg1"/>
                </a:solidFill>
                <a:latin typeface="Arial" panose="020B0604020202020204" pitchFamily="34" charset="0"/>
                <a:cs typeface="Arial" panose="020B0604020202020204" pitchFamily="34" charset="0"/>
              </a:rPr>
              <a:t>What do customers see?</a:t>
            </a:r>
          </a:p>
        </p:txBody>
      </p:sp>
      <p:pic>
        <p:nvPicPr>
          <p:cNvPr id="4" name="Picture 3" descr="A screenshot of text&#10;&#10;Description automatically generated">
            <a:extLst>
              <a:ext uri="{FF2B5EF4-FFF2-40B4-BE49-F238E27FC236}">
                <a16:creationId xmlns:a16="http://schemas.microsoft.com/office/drawing/2014/main" id="{B9B818E4-B21F-44C6-9B38-93B16211D6C1}"/>
              </a:ext>
            </a:extLst>
          </p:cNvPr>
          <p:cNvPicPr/>
          <p:nvPr/>
        </p:nvPicPr>
        <p:blipFill rotWithShape="1">
          <a:blip r:embed="rId2"/>
          <a:srcRect t="4641"/>
          <a:stretch/>
        </p:blipFill>
        <p:spPr>
          <a:xfrm>
            <a:off x="1729610" y="1502535"/>
            <a:ext cx="8195335" cy="4438257"/>
          </a:xfrm>
          <a:prstGeom prst="rect">
            <a:avLst/>
          </a:prstGeom>
        </p:spPr>
      </p:pic>
      <p:sp>
        <p:nvSpPr>
          <p:cNvPr id="6" name="Rectangle 5">
            <a:extLst>
              <a:ext uri="{FF2B5EF4-FFF2-40B4-BE49-F238E27FC236}">
                <a16:creationId xmlns:a16="http://schemas.microsoft.com/office/drawing/2014/main" id="{6C31C944-099E-4A76-83BD-BE6AE0E621FC}"/>
              </a:ext>
            </a:extLst>
          </p:cNvPr>
          <p:cNvSpPr/>
          <p:nvPr/>
        </p:nvSpPr>
        <p:spPr>
          <a:xfrm>
            <a:off x="2484490" y="6058402"/>
            <a:ext cx="6451894" cy="338554"/>
          </a:xfrm>
          <a:prstGeom prst="rect">
            <a:avLst/>
          </a:prstGeom>
        </p:spPr>
        <p:txBody>
          <a:bodyPr wrap="none">
            <a:spAutoFit/>
          </a:bodyPr>
          <a:lstStyle/>
          <a:p>
            <a:r>
              <a:rPr lang="en-GB" sz="1600">
                <a:latin typeface="Arial" panose="020B0604020202020204" pitchFamily="34" charset="0"/>
                <a:cs typeface="Arial" panose="020B0604020202020204" pitchFamily="34" charset="0"/>
              </a:rPr>
              <a:t>Indicia: marketing messages from UK’s biggest gambling companies </a:t>
            </a:r>
          </a:p>
        </p:txBody>
      </p:sp>
      <p:pic>
        <p:nvPicPr>
          <p:cNvPr id="7" name="Picture 4" descr="indicia logo in black on white background">
            <a:extLst>
              <a:ext uri="{FF2B5EF4-FFF2-40B4-BE49-F238E27FC236}">
                <a16:creationId xmlns:a16="http://schemas.microsoft.com/office/drawing/2014/main" id="{E15ED31E-4F60-42C2-9C28-89CD54196A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172" b="29029"/>
          <a:stretch/>
        </p:blipFill>
        <p:spPr bwMode="auto">
          <a:xfrm>
            <a:off x="735169" y="5694374"/>
            <a:ext cx="1677473" cy="684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865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book&#10;&#10;Description automatically generated">
            <a:extLst>
              <a:ext uri="{FF2B5EF4-FFF2-40B4-BE49-F238E27FC236}">
                <a16:creationId xmlns:a16="http://schemas.microsoft.com/office/drawing/2014/main" id="{E7389103-7668-43BB-B917-DFB9C4DFF748}"/>
              </a:ext>
            </a:extLst>
          </p:cNvPr>
          <p:cNvPicPr>
            <a:picLocks noChangeAspect="1"/>
          </p:cNvPicPr>
          <p:nvPr/>
        </p:nvPicPr>
        <p:blipFill rotWithShape="1">
          <a:blip r:embed="rId2"/>
          <a:srcRect t="5132"/>
          <a:stretch/>
        </p:blipFill>
        <p:spPr>
          <a:xfrm>
            <a:off x="5133857" y="1570432"/>
            <a:ext cx="6296143" cy="3235484"/>
          </a:xfrm>
          <a:prstGeom prst="rect">
            <a:avLst/>
          </a:prstGeom>
        </p:spPr>
      </p:pic>
      <p:sp>
        <p:nvSpPr>
          <p:cNvPr id="2" name="Title 1">
            <a:extLst>
              <a:ext uri="{FF2B5EF4-FFF2-40B4-BE49-F238E27FC236}">
                <a16:creationId xmlns:a16="http://schemas.microsoft.com/office/drawing/2014/main" id="{5A14C9DB-A08F-4DF4-8C70-4665018BCA95}"/>
              </a:ext>
            </a:extLst>
          </p:cNvPr>
          <p:cNvSpPr>
            <a:spLocks noGrp="1"/>
          </p:cNvSpPr>
          <p:nvPr>
            <p:ph type="title"/>
          </p:nvPr>
        </p:nvSpPr>
        <p:spPr>
          <a:xfrm>
            <a:off x="838200" y="73204"/>
            <a:ext cx="10515600" cy="1325563"/>
          </a:xfrm>
        </p:spPr>
        <p:txBody>
          <a:bodyPr/>
          <a:lstStyle/>
          <a:p>
            <a:r>
              <a:rPr lang="en-GB">
                <a:solidFill>
                  <a:schemeClr val="bg1"/>
                </a:solidFill>
                <a:latin typeface="Arial" panose="020B0604020202020204" pitchFamily="34" charset="0"/>
                <a:cs typeface="Arial" panose="020B0604020202020204" pitchFamily="34" charset="0"/>
              </a:rPr>
              <a:t>The effects of messaging on behaviour</a:t>
            </a:r>
          </a:p>
        </p:txBody>
      </p:sp>
      <p:sp>
        <p:nvSpPr>
          <p:cNvPr id="3" name="Content Placeholder 2">
            <a:extLst>
              <a:ext uri="{FF2B5EF4-FFF2-40B4-BE49-F238E27FC236}">
                <a16:creationId xmlns:a16="http://schemas.microsoft.com/office/drawing/2014/main" id="{024B6110-85E7-4C79-AAF0-4CF22A447C30}"/>
              </a:ext>
            </a:extLst>
          </p:cNvPr>
          <p:cNvSpPr>
            <a:spLocks noGrp="1"/>
          </p:cNvSpPr>
          <p:nvPr>
            <p:ph idx="1"/>
          </p:nvPr>
        </p:nvSpPr>
        <p:spPr>
          <a:xfrm>
            <a:off x="292995" y="1910366"/>
            <a:ext cx="4864190" cy="2012794"/>
          </a:xfrm>
        </p:spPr>
        <p:txBody>
          <a:bodyPr vert="horz" lIns="91440" tIns="45720" rIns="91440" bIns="45720" rtlCol="0" anchor="t">
            <a:noAutofit/>
          </a:bodyPr>
          <a:lstStyle/>
          <a:p>
            <a:r>
              <a:rPr lang="en-GB" sz="1600" b="1">
                <a:latin typeface="Arial" panose="020B0604020202020204" pitchFamily="34" charset="0"/>
                <a:cs typeface="Arial" panose="020B0604020202020204" pitchFamily="34" charset="0"/>
              </a:rPr>
              <a:t>Rational thought and emotions;</a:t>
            </a:r>
            <a:r>
              <a:rPr lang="en-GB" sz="1600">
                <a:latin typeface="Arial" panose="020B0604020202020204" pitchFamily="34" charset="0"/>
                <a:cs typeface="Arial" panose="020B0604020202020204" pitchFamily="34" charset="0"/>
              </a:rPr>
              <a:t> short-term effects and long-term effects</a:t>
            </a:r>
            <a:br>
              <a:rPr lang="en-GB" sz="1600">
                <a:latin typeface="Arial" panose="020B0604020202020204" pitchFamily="34" charset="0"/>
                <a:cs typeface="Arial" panose="020B0604020202020204" pitchFamily="34" charset="0"/>
              </a:rPr>
            </a:br>
            <a:r>
              <a:rPr lang="en-GB" sz="1600">
                <a:latin typeface="Arial" panose="020B0604020202020204" pitchFamily="34" charset="0"/>
                <a:cs typeface="Arial" panose="020B0604020202020204" pitchFamily="34" charset="0"/>
              </a:rPr>
              <a:t> </a:t>
            </a:r>
          </a:p>
          <a:p>
            <a:r>
              <a:rPr lang="en-GB" sz="1600" b="1">
                <a:latin typeface="Arial" panose="020B0604020202020204" pitchFamily="34" charset="0"/>
                <a:cs typeface="Arial" panose="020B0604020202020204" pitchFamily="34" charset="0"/>
              </a:rPr>
              <a:t>Creative approach to impacting social change</a:t>
            </a:r>
            <a:r>
              <a:rPr lang="en-GB" sz="1600">
                <a:latin typeface="Arial" panose="020B0604020202020204" pitchFamily="34" charset="0"/>
                <a:cs typeface="Arial" panose="020B0604020202020204" pitchFamily="34" charset="0"/>
              </a:rPr>
              <a:t>;</a:t>
            </a:r>
          </a:p>
          <a:p>
            <a:pPr lvl="1"/>
            <a:r>
              <a:rPr lang="en-GB" sz="1600">
                <a:latin typeface="Arial"/>
                <a:cs typeface="Arial"/>
              </a:rPr>
              <a:t>The power of creating value and authenticity </a:t>
            </a:r>
          </a:p>
          <a:p>
            <a:pPr lvl="1"/>
            <a:r>
              <a:rPr lang="en-US" sz="1600">
                <a:latin typeface="Arial"/>
                <a:cs typeface="Arial"/>
              </a:rPr>
              <a:t>Take things to consumers that you might not want to, challenge perception and start a dialogue </a:t>
            </a:r>
            <a:br>
              <a:rPr lang="en-US" sz="1600">
                <a:latin typeface="Arial" panose="020B0604020202020204" pitchFamily="34" charset="0"/>
                <a:cs typeface="Arial" panose="020B0604020202020204" pitchFamily="34" charset="0"/>
              </a:rPr>
            </a:br>
            <a:endParaRPr lang="en-GB" sz="1600">
              <a:latin typeface="Arial" panose="020B0604020202020204" pitchFamily="34" charset="0"/>
              <a:cs typeface="Arial" panose="020B0604020202020204" pitchFamily="34" charset="0"/>
            </a:endParaRPr>
          </a:p>
          <a:p>
            <a:r>
              <a:rPr lang="en-GB" sz="1600" b="1">
                <a:latin typeface="Arial" panose="020B0604020202020204" pitchFamily="34" charset="0"/>
                <a:cs typeface="Arial" panose="020B0604020202020204" pitchFamily="34" charset="0"/>
              </a:rPr>
              <a:t>If the end goal is to attract customers to gamble responsibly </a:t>
            </a:r>
            <a:r>
              <a:rPr lang="en-GB" sz="1600">
                <a:latin typeface="Arial" panose="020B0604020202020204" pitchFamily="34" charset="0"/>
                <a:cs typeface="Arial" panose="020B0604020202020204" pitchFamily="34" charset="0"/>
              </a:rPr>
              <a:t>– how can you achieve balance?</a:t>
            </a:r>
          </a:p>
          <a:p>
            <a:r>
              <a:rPr lang="en-GB" sz="1600" b="1">
                <a:latin typeface="Arial" panose="020B0604020202020204" pitchFamily="34" charset="0"/>
                <a:cs typeface="Arial" panose="020B0604020202020204" pitchFamily="34" charset="0"/>
              </a:rPr>
              <a:t>The power of brand </a:t>
            </a:r>
            <a:r>
              <a:rPr lang="en-GB" sz="1600">
                <a:latin typeface="Arial" panose="020B0604020202020204" pitchFamily="34" charset="0"/>
                <a:cs typeface="Arial" panose="020B0604020202020204" pitchFamily="34" charset="0"/>
              </a:rPr>
              <a:t>– how can you attract customers without offers?</a:t>
            </a:r>
          </a:p>
          <a:p>
            <a:endParaRPr lang="en-GB" sz="180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7260D5F4-3966-4E59-A5B4-AC771A8A6416}"/>
              </a:ext>
            </a:extLst>
          </p:cNvPr>
          <p:cNvSpPr/>
          <p:nvPr/>
        </p:nvSpPr>
        <p:spPr>
          <a:xfrm>
            <a:off x="7247287" y="4927973"/>
            <a:ext cx="3029274" cy="584775"/>
          </a:xfrm>
          <a:prstGeom prst="rect">
            <a:avLst/>
          </a:prstGeom>
        </p:spPr>
        <p:txBody>
          <a:bodyPr wrap="square">
            <a:spAutoFit/>
          </a:bodyPr>
          <a:lstStyle/>
          <a:p>
            <a:pPr algn="ctr"/>
            <a:r>
              <a:rPr lang="en-GB" sz="1600">
                <a:latin typeface="Arial" panose="020B0604020202020204" pitchFamily="34" charset="0"/>
                <a:cs typeface="Arial" panose="020B0604020202020204" pitchFamily="34" charset="0"/>
              </a:rPr>
              <a:t>Indicia: The dangers of ‘the chase’ </a:t>
            </a:r>
          </a:p>
        </p:txBody>
      </p:sp>
      <p:pic>
        <p:nvPicPr>
          <p:cNvPr id="6" name="Picture 4" descr="indicia logo in black on white background">
            <a:extLst>
              <a:ext uri="{FF2B5EF4-FFF2-40B4-BE49-F238E27FC236}">
                <a16:creationId xmlns:a16="http://schemas.microsoft.com/office/drawing/2014/main" id="{F10407BE-E6B4-43B3-AC29-A4C6A09A13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172" b="29029"/>
          <a:stretch/>
        </p:blipFill>
        <p:spPr bwMode="auto">
          <a:xfrm>
            <a:off x="5049928" y="4702726"/>
            <a:ext cx="1677473" cy="684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680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B922B-71E8-49DE-ADE4-21B71F367F7C}"/>
              </a:ext>
            </a:extLst>
          </p:cNvPr>
          <p:cNvSpPr>
            <a:spLocks noGrp="1"/>
          </p:cNvSpPr>
          <p:nvPr>
            <p:ph type="title"/>
          </p:nvPr>
        </p:nvSpPr>
        <p:spPr>
          <a:xfrm>
            <a:off x="838200" y="133305"/>
            <a:ext cx="10515600" cy="1325563"/>
          </a:xfrm>
        </p:spPr>
        <p:txBody>
          <a:bodyPr/>
          <a:lstStyle/>
          <a:p>
            <a:r>
              <a:rPr lang="en-GB">
                <a:solidFill>
                  <a:schemeClr val="bg1"/>
                </a:solidFill>
                <a:latin typeface="Arial" panose="020B0604020202020204" pitchFamily="34" charset="0"/>
                <a:cs typeface="Arial" panose="020B0604020202020204" pitchFamily="34" charset="0"/>
              </a:rPr>
              <a:t>Balancing selling and safer gambling</a:t>
            </a:r>
          </a:p>
        </p:txBody>
      </p:sp>
      <p:sp>
        <p:nvSpPr>
          <p:cNvPr id="9" name="TextBox 8">
            <a:extLst>
              <a:ext uri="{FF2B5EF4-FFF2-40B4-BE49-F238E27FC236}">
                <a16:creationId xmlns:a16="http://schemas.microsoft.com/office/drawing/2014/main" id="{6543F35C-EAD1-4D70-931E-A20B0591188A}"/>
              </a:ext>
            </a:extLst>
          </p:cNvPr>
          <p:cNvSpPr txBox="1"/>
          <p:nvPr/>
        </p:nvSpPr>
        <p:spPr>
          <a:xfrm>
            <a:off x="999252" y="1458868"/>
            <a:ext cx="4862201" cy="369332"/>
          </a:xfrm>
          <a:prstGeom prst="rect">
            <a:avLst/>
          </a:prstGeom>
          <a:solidFill>
            <a:srgbClr val="CCECFF"/>
          </a:solidFill>
        </p:spPr>
        <p:txBody>
          <a:bodyPr wrap="square" rtlCol="0">
            <a:spAutoFit/>
          </a:bodyPr>
          <a:lstStyle/>
          <a:p>
            <a:r>
              <a:rPr lang="en-GB" b="1">
                <a:latin typeface="Arial" panose="020B0604020202020204" pitchFamily="34" charset="0"/>
                <a:cs typeface="Arial" panose="020B0604020202020204" pitchFamily="34" charset="0"/>
              </a:rPr>
              <a:t>Delegates on</a:t>
            </a:r>
            <a:r>
              <a:rPr lang="en-GB">
                <a:latin typeface="Arial" panose="020B0604020202020204" pitchFamily="34" charset="0"/>
                <a:cs typeface="Arial" panose="020B0604020202020204" pitchFamily="34" charset="0"/>
              </a:rPr>
              <a:t>: culture and investment</a:t>
            </a:r>
          </a:p>
        </p:txBody>
      </p:sp>
      <p:sp>
        <p:nvSpPr>
          <p:cNvPr id="10" name="Rectangle 9">
            <a:extLst>
              <a:ext uri="{FF2B5EF4-FFF2-40B4-BE49-F238E27FC236}">
                <a16:creationId xmlns:a16="http://schemas.microsoft.com/office/drawing/2014/main" id="{DBD32BAD-F805-4BDD-8D36-6B9E3C2C2675}"/>
              </a:ext>
            </a:extLst>
          </p:cNvPr>
          <p:cNvSpPr/>
          <p:nvPr/>
        </p:nvSpPr>
        <p:spPr>
          <a:xfrm>
            <a:off x="444181" y="1828200"/>
            <a:ext cx="9342670" cy="2031325"/>
          </a:xfrm>
          <a:prstGeom prst="rect">
            <a:avLst/>
          </a:prstGeom>
        </p:spPr>
        <p:txBody>
          <a:bodyPr wrap="square" anchor="t">
            <a:spAutoFit/>
          </a:bodyPr>
          <a:lstStyle/>
          <a:p>
            <a:pPr marL="742950" lvl="1"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Marketing is changing and businesses are more receptive to discussions about a responsible gambling focus. Marketing spend is moving to dedicated responsible gambling messaging and long-term effectiveness </a:t>
            </a:r>
            <a:endParaRPr lang="en-GB" sz="1400" dirty="0">
              <a:latin typeface="Arial"/>
              <a:cs typeface="Arial"/>
            </a:endParaRPr>
          </a:p>
          <a:p>
            <a:pPr marL="742950" lvl="1" indent="-285750">
              <a:buFont typeface="Arial" panose="020B0604020202020204" pitchFamily="34" charset="0"/>
              <a:buChar char="•"/>
            </a:pPr>
            <a:r>
              <a:rPr lang="en-GB" sz="1400" dirty="0">
                <a:latin typeface="Arial"/>
                <a:cs typeface="Arial"/>
              </a:rPr>
              <a:t>Challenge: Do we have the tools in place to be credible? We need the infrastructure and/or product to back the advert up</a:t>
            </a:r>
          </a:p>
          <a:p>
            <a:pPr marL="742950" lvl="1"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There are differences within our business about the role of safer gambling messages for audiences </a:t>
            </a:r>
          </a:p>
          <a:p>
            <a:pPr marL="742950" lvl="1" indent="-285750">
              <a:buFont typeface="Arial" panose="020B0604020202020204" pitchFamily="34" charset="0"/>
              <a:buChar char="•"/>
            </a:pPr>
            <a:r>
              <a:rPr lang="en-GB" sz="1400" dirty="0">
                <a:latin typeface="Arial"/>
                <a:cs typeface="Arial"/>
              </a:rPr>
              <a:t>The responsible gambling message doesn’t just have to be acquisition, it can be aimed at existing customers as well. The challenge is around budgets and related target pressures </a:t>
            </a:r>
            <a:endParaRPr lang="en-GB"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400" dirty="0">
                <a:latin typeface="Arial"/>
                <a:cs typeface="Arial"/>
              </a:rPr>
              <a:t>Challenge: Is safer gambling part of our permanent brand identity or a short-term campaign?</a:t>
            </a:r>
          </a:p>
        </p:txBody>
      </p:sp>
      <p:sp>
        <p:nvSpPr>
          <p:cNvPr id="11" name="TextBox 10">
            <a:extLst>
              <a:ext uri="{FF2B5EF4-FFF2-40B4-BE49-F238E27FC236}">
                <a16:creationId xmlns:a16="http://schemas.microsoft.com/office/drawing/2014/main" id="{C18C22EF-F972-4704-A0CD-832ED5B180DA}"/>
              </a:ext>
            </a:extLst>
          </p:cNvPr>
          <p:cNvSpPr txBox="1"/>
          <p:nvPr/>
        </p:nvSpPr>
        <p:spPr>
          <a:xfrm>
            <a:off x="999252" y="4063312"/>
            <a:ext cx="6994030" cy="369332"/>
          </a:xfrm>
          <a:prstGeom prst="rect">
            <a:avLst/>
          </a:prstGeom>
          <a:solidFill>
            <a:srgbClr val="99CCFF"/>
          </a:solidFill>
        </p:spPr>
        <p:txBody>
          <a:bodyPr wrap="square" rtlCol="0">
            <a:spAutoFit/>
          </a:bodyPr>
          <a:lstStyle/>
          <a:p>
            <a:r>
              <a:rPr lang="en-GB" b="1">
                <a:latin typeface="Arial" panose="020B0604020202020204" pitchFamily="34" charset="0"/>
                <a:cs typeface="Arial" panose="020B0604020202020204" pitchFamily="34" charset="0"/>
              </a:rPr>
              <a:t>Delegates on: </a:t>
            </a:r>
            <a:r>
              <a:rPr lang="en-GB">
                <a:latin typeface="Arial" panose="020B0604020202020204" pitchFamily="34" charset="0"/>
                <a:cs typeface="Arial" panose="020B0604020202020204" pitchFamily="34" charset="0"/>
              </a:rPr>
              <a:t>Creating content for relevant audiences</a:t>
            </a:r>
          </a:p>
        </p:txBody>
      </p:sp>
      <p:sp>
        <p:nvSpPr>
          <p:cNvPr id="12" name="Rectangle 11">
            <a:extLst>
              <a:ext uri="{FF2B5EF4-FFF2-40B4-BE49-F238E27FC236}">
                <a16:creationId xmlns:a16="http://schemas.microsoft.com/office/drawing/2014/main" id="{A4B64B3B-6091-4BD9-80C2-F4D980569CED}"/>
              </a:ext>
            </a:extLst>
          </p:cNvPr>
          <p:cNvSpPr/>
          <p:nvPr/>
        </p:nvSpPr>
        <p:spPr>
          <a:xfrm>
            <a:off x="444181" y="4492883"/>
            <a:ext cx="9381463" cy="1815882"/>
          </a:xfrm>
          <a:prstGeom prst="rect">
            <a:avLst/>
          </a:prstGeom>
        </p:spPr>
        <p:txBody>
          <a:bodyPr wrap="square" anchor="t">
            <a:spAutoFit/>
          </a:bodyPr>
          <a:lstStyle/>
          <a:p>
            <a:pPr marL="742950" lvl="1" indent="-285750">
              <a:buFont typeface="Arial" panose="020B0604020202020204" pitchFamily="34" charset="0"/>
              <a:buChar char="•"/>
            </a:pPr>
            <a:r>
              <a:rPr lang="en-GB" sz="1400" dirty="0">
                <a:latin typeface="Arial"/>
                <a:cs typeface="Arial"/>
              </a:rPr>
              <a:t>Working with a very wide range of products and a variety of sectors makes designing generic but relevant TV ads difficult</a:t>
            </a:r>
          </a:p>
          <a:p>
            <a:pPr marL="742950" lvl="1" indent="-285750">
              <a:buFont typeface="Arial" panose="020B0604020202020204" pitchFamily="34" charset="0"/>
              <a:buChar char="•"/>
            </a:pPr>
            <a:r>
              <a:rPr lang="en-GB" sz="1400" dirty="0">
                <a:latin typeface="Arial"/>
                <a:cs typeface="Arial"/>
              </a:rPr>
              <a:t>Indicia commented authenticity as key in reaching the Instagram generation to get your message across, especially in a crowded market</a:t>
            </a:r>
            <a:endParaRPr lang="en-GB"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400" dirty="0">
                <a:latin typeface="Arial"/>
                <a:cs typeface="Arial"/>
              </a:rPr>
              <a:t>TV is not always the most effective medium. Some campaigns successfully used YouTube pre-roll and chat bots as well as other interactive mediums enabling people to take part in the story. The use of social media is also something which can lend itself to trying new approaches.</a:t>
            </a:r>
          </a:p>
          <a:p>
            <a:pPr marL="742950" lvl="1" indent="-285750">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8020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5CD0-D3C6-4894-B819-C33DC0E4692E}"/>
              </a:ext>
            </a:extLst>
          </p:cNvPr>
          <p:cNvSpPr>
            <a:spLocks noGrp="1"/>
          </p:cNvSpPr>
          <p:nvPr>
            <p:ph type="title"/>
          </p:nvPr>
        </p:nvSpPr>
        <p:spPr>
          <a:xfrm>
            <a:off x="806092" y="2244575"/>
            <a:ext cx="10515600" cy="2852737"/>
          </a:xfrm>
        </p:spPr>
        <p:txBody>
          <a:bodyPr>
            <a:normAutofit fontScale="90000"/>
          </a:bodyPr>
          <a:lstStyle/>
          <a:p>
            <a:r>
              <a:rPr lang="en-US">
                <a:latin typeface="Abadi" panose="020B0604020104020204" pitchFamily="34" charset="0"/>
              </a:rPr>
              <a:t>2. Mobile, accessibility and channel-specific marketing</a:t>
            </a:r>
            <a:br>
              <a:rPr lang="en-US">
                <a:latin typeface="Abadi" panose="020B0604020104020204" pitchFamily="34" charset="0"/>
              </a:rPr>
            </a:br>
            <a:br>
              <a:rPr lang="en-US">
                <a:latin typeface="Abadi" panose="020B0604020104020204" pitchFamily="34" charset="0"/>
              </a:rPr>
            </a:br>
            <a:r>
              <a:rPr lang="en-US" sz="2700">
                <a:latin typeface="Arial" panose="020B0604020202020204" pitchFamily="34" charset="0"/>
                <a:cs typeface="Arial" panose="020B0604020202020204" pitchFamily="34" charset="0"/>
              </a:rPr>
              <a:t>Speakers: Gambling Commission’s Insight team </a:t>
            </a:r>
            <a:br>
              <a:rPr lang="en-GB"/>
            </a:br>
            <a:endParaRPr lang="en-GB"/>
          </a:p>
        </p:txBody>
      </p:sp>
    </p:spTree>
    <p:extLst>
      <p:ext uri="{BB962C8B-B14F-4D97-AF65-F5344CB8AC3E}">
        <p14:creationId xmlns:p14="http://schemas.microsoft.com/office/powerpoint/2010/main" val="219060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CEC225DD-3F58-4DF9-9E51-5ADB0446049F}"/>
              </a:ext>
            </a:extLst>
          </p:cNvPr>
          <p:cNvPicPr>
            <a:picLocks noChangeAspect="1"/>
          </p:cNvPicPr>
          <p:nvPr/>
        </p:nvPicPr>
        <p:blipFill rotWithShape="1">
          <a:blip r:embed="rId2">
            <a:extLst>
              <a:ext uri="{28A0092B-C50C-407E-A947-70E740481C1C}">
                <a14:useLocalDpi xmlns:a14="http://schemas.microsoft.com/office/drawing/2010/main" val="0"/>
              </a:ext>
            </a:extLst>
          </a:blip>
          <a:srcRect l="2262" t="3618" r="1439" b="2802"/>
          <a:stretch/>
        </p:blipFill>
        <p:spPr>
          <a:xfrm>
            <a:off x="138543" y="1143001"/>
            <a:ext cx="9317875" cy="5093331"/>
          </a:xfrm>
          <a:prstGeom prst="rect">
            <a:avLst/>
          </a:prstGeom>
        </p:spPr>
      </p:pic>
    </p:spTree>
    <p:extLst>
      <p:ext uri="{BB962C8B-B14F-4D97-AF65-F5344CB8AC3E}">
        <p14:creationId xmlns:p14="http://schemas.microsoft.com/office/powerpoint/2010/main" val="3535874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0FB2-68AD-4D25-8B99-C8AF4F2B79F0}"/>
              </a:ext>
            </a:extLst>
          </p:cNvPr>
          <p:cNvSpPr>
            <a:spLocks noGrp="1"/>
          </p:cNvSpPr>
          <p:nvPr>
            <p:ph type="title"/>
          </p:nvPr>
        </p:nvSpPr>
        <p:spPr>
          <a:xfrm>
            <a:off x="217968" y="12952"/>
            <a:ext cx="10515600" cy="1325563"/>
          </a:xfrm>
        </p:spPr>
        <p:txBody>
          <a:bodyPr/>
          <a:lstStyle/>
          <a:p>
            <a:r>
              <a:rPr lang="en-GB">
                <a:solidFill>
                  <a:schemeClr val="bg1"/>
                </a:solidFill>
                <a:latin typeface="Arial" panose="020B0604020202020204" pitchFamily="34" charset="0"/>
                <a:cs typeface="Arial" panose="020B0604020202020204" pitchFamily="34" charset="0"/>
              </a:rPr>
              <a:t>Opportunities of mobile</a:t>
            </a:r>
          </a:p>
        </p:txBody>
      </p:sp>
      <p:sp>
        <p:nvSpPr>
          <p:cNvPr id="6" name="Rectangle 5">
            <a:extLst>
              <a:ext uri="{FF2B5EF4-FFF2-40B4-BE49-F238E27FC236}">
                <a16:creationId xmlns:a16="http://schemas.microsoft.com/office/drawing/2014/main" id="{6C31C944-099E-4A76-83BD-BE6AE0E621FC}"/>
              </a:ext>
            </a:extLst>
          </p:cNvPr>
          <p:cNvSpPr/>
          <p:nvPr/>
        </p:nvSpPr>
        <p:spPr>
          <a:xfrm>
            <a:off x="180753" y="1303327"/>
            <a:ext cx="11876568" cy="338554"/>
          </a:xfrm>
          <a:prstGeom prst="rect">
            <a:avLst/>
          </a:prstGeom>
        </p:spPr>
        <p:txBody>
          <a:bodyPr wrap="square">
            <a:spAutoFit/>
          </a:bodyPr>
          <a:lstStyle/>
          <a:p>
            <a:r>
              <a:rPr lang="en-GB" sz="1600" b="1">
                <a:latin typeface="Arial" panose="020B0604020202020204" pitchFamily="34" charset="0"/>
                <a:cs typeface="Arial" panose="020B0604020202020204" pitchFamily="34" charset="0"/>
              </a:rPr>
              <a:t>What are the challenges around ‘multi-screening’</a:t>
            </a:r>
            <a:r>
              <a:rPr lang="en-US" sz="1600" b="1">
                <a:latin typeface="Arial" panose="020B0604020202020204" pitchFamily="34" charset="0"/>
                <a:cs typeface="Arial" panose="020B0604020202020204" pitchFamily="34" charset="0"/>
              </a:rPr>
              <a:t> and opportunities of mobile?</a:t>
            </a:r>
          </a:p>
        </p:txBody>
      </p:sp>
      <p:sp>
        <p:nvSpPr>
          <p:cNvPr id="12" name="Rectangle 11">
            <a:extLst>
              <a:ext uri="{FF2B5EF4-FFF2-40B4-BE49-F238E27FC236}">
                <a16:creationId xmlns:a16="http://schemas.microsoft.com/office/drawing/2014/main" id="{6582B8DA-5667-4B3C-952B-E0C24F97CCFA}"/>
              </a:ext>
            </a:extLst>
          </p:cNvPr>
          <p:cNvSpPr/>
          <p:nvPr/>
        </p:nvSpPr>
        <p:spPr>
          <a:xfrm>
            <a:off x="236458" y="3779874"/>
            <a:ext cx="5946672" cy="543162"/>
          </a:xfrm>
          <a:prstGeom prst="rect">
            <a:avLst/>
          </a:prstGeom>
        </p:spPr>
        <p:txBody>
          <a:bodyPr wrap="square">
            <a:spAutoFit/>
          </a:bodyPr>
          <a:lstStyle/>
          <a:p>
            <a:pPr marL="285750" lvl="0" indent="-285750">
              <a:lnSpc>
                <a:spcPct val="107000"/>
              </a:lnSpc>
              <a:spcAft>
                <a:spcPts val="800"/>
              </a:spcAft>
              <a:buFont typeface="Arial" panose="020B0604020202020204" pitchFamily="34" charset="0"/>
              <a:buChar char="•"/>
            </a:pPr>
            <a:r>
              <a:rPr lang="en-GB" sz="1400">
                <a:latin typeface="Arial" panose="020B0604020202020204" pitchFamily="34" charset="0"/>
                <a:ea typeface="Calibri" panose="020F0502020204030204" pitchFamily="34" charset="0"/>
                <a:cs typeface="Arial" panose="020B0604020202020204" pitchFamily="34" charset="0"/>
              </a:rPr>
              <a:t>The ability to personalise and </a:t>
            </a:r>
            <a:r>
              <a:rPr lang="en-GB" sz="1400" b="1">
                <a:latin typeface="Arial" panose="020B0604020202020204" pitchFamily="34" charset="0"/>
                <a:ea typeface="Calibri" panose="020F0502020204030204" pitchFamily="34" charset="0"/>
                <a:cs typeface="Arial" panose="020B0604020202020204" pitchFamily="34" charset="0"/>
              </a:rPr>
              <a:t>segment audience. </a:t>
            </a:r>
            <a:r>
              <a:rPr lang="en-GB" sz="1400">
                <a:latin typeface="Arial" panose="020B0604020202020204" pitchFamily="34" charset="0"/>
                <a:ea typeface="Calibri" panose="020F0502020204030204" pitchFamily="34" charset="0"/>
                <a:cs typeface="Arial" panose="020B0604020202020204" pitchFamily="34" charset="0"/>
              </a:rPr>
              <a:t>Time of offering can be used to promote responsible gambling messaging. </a:t>
            </a:r>
          </a:p>
        </p:txBody>
      </p:sp>
      <p:sp>
        <p:nvSpPr>
          <p:cNvPr id="13" name="Rectangle 12">
            <a:extLst>
              <a:ext uri="{FF2B5EF4-FFF2-40B4-BE49-F238E27FC236}">
                <a16:creationId xmlns:a16="http://schemas.microsoft.com/office/drawing/2014/main" id="{5742FD36-7A2E-422A-A368-17D03E38CD01}"/>
              </a:ext>
            </a:extLst>
          </p:cNvPr>
          <p:cNvSpPr/>
          <p:nvPr/>
        </p:nvSpPr>
        <p:spPr>
          <a:xfrm>
            <a:off x="217968" y="2768145"/>
            <a:ext cx="5965162" cy="997645"/>
          </a:xfrm>
          <a:prstGeom prst="rect">
            <a:avLst/>
          </a:prstGeom>
        </p:spPr>
        <p:txBody>
          <a:bodyPr wrap="square">
            <a:spAutoFit/>
          </a:bodyPr>
          <a:lstStyle/>
          <a:p>
            <a:pPr marL="285750" lvl="0" indent="-285750">
              <a:lnSpc>
                <a:spcPct val="107000"/>
              </a:lnSpc>
              <a:spcAft>
                <a:spcPts val="800"/>
              </a:spcAft>
              <a:buFont typeface="Arial" panose="020B0604020202020204" pitchFamily="34" charset="0"/>
              <a:buChar char="•"/>
            </a:pPr>
            <a:r>
              <a:rPr lang="en-GB" sz="1400" b="1" dirty="0">
                <a:latin typeface="Arial" panose="020B0604020202020204" pitchFamily="34" charset="0"/>
                <a:ea typeface="Calibri" panose="020F0502020204030204" pitchFamily="34" charset="0"/>
                <a:cs typeface="Arial" panose="020B0604020202020204" pitchFamily="34" charset="0"/>
              </a:rPr>
              <a:t>A single customer view </a:t>
            </a:r>
            <a:r>
              <a:rPr lang="en-GB" sz="1400" dirty="0">
                <a:latin typeface="Arial" panose="020B0604020202020204" pitchFamily="34" charset="0"/>
                <a:ea typeface="Calibri" panose="020F0502020204030204" pitchFamily="34" charset="0"/>
                <a:cs typeface="Arial" panose="020B0604020202020204" pitchFamily="34" charset="0"/>
              </a:rPr>
              <a:t>and understanding all of the customer’s activity on different channels and accounts. A full customer view would enable better decision making and a more rounded marketing operation.</a:t>
            </a:r>
          </a:p>
        </p:txBody>
      </p:sp>
      <p:sp>
        <p:nvSpPr>
          <p:cNvPr id="14" name="Rectangle 13">
            <a:extLst>
              <a:ext uri="{FF2B5EF4-FFF2-40B4-BE49-F238E27FC236}">
                <a16:creationId xmlns:a16="http://schemas.microsoft.com/office/drawing/2014/main" id="{77AEFB1F-1B8B-48EC-812E-909E4610B98E}"/>
              </a:ext>
            </a:extLst>
          </p:cNvPr>
          <p:cNvSpPr/>
          <p:nvPr/>
        </p:nvSpPr>
        <p:spPr>
          <a:xfrm>
            <a:off x="180753" y="5347745"/>
            <a:ext cx="6044817" cy="738664"/>
          </a:xfrm>
          <a:prstGeom prst="rect">
            <a:avLst/>
          </a:prstGeom>
        </p:spPr>
        <p:txBody>
          <a:bodyPr wrap="square">
            <a:spAutoFit/>
          </a:bodyPr>
          <a:lstStyle/>
          <a:p>
            <a:pPr marL="285750" indent="-285750">
              <a:buFont typeface="Arial" panose="020B0604020202020204" pitchFamily="34" charset="0"/>
              <a:buChar char="•"/>
            </a:pPr>
            <a:r>
              <a:rPr lang="en-GB" sz="1400" b="1" dirty="0">
                <a:latin typeface="Arial" panose="020B0604020202020204" pitchFamily="34" charset="0"/>
                <a:ea typeface="Calibri" panose="020F0502020204030204" pitchFamily="34" charset="0"/>
                <a:cs typeface="Arial" panose="020B0604020202020204" pitchFamily="34" charset="0"/>
              </a:rPr>
              <a:t>Instagram push notifications </a:t>
            </a:r>
            <a:r>
              <a:rPr lang="en-GB" sz="1400" dirty="0">
                <a:latin typeface="Arial" panose="020B0604020202020204" pitchFamily="34" charset="0"/>
                <a:ea typeface="Calibri" panose="020F0502020204030204" pitchFamily="34" charset="0"/>
                <a:cs typeface="Arial" panose="020B0604020202020204" pitchFamily="34" charset="0"/>
              </a:rPr>
              <a:t>can be used to show screen time and amount spent. Well-timed push notifications can be used to identify if a customer is getting into a difficult position.</a:t>
            </a:r>
            <a:endParaRPr lang="en-GB" sz="1400" dirty="0">
              <a:latin typeface="Arial" panose="020B0604020202020204" pitchFamily="34" charset="0"/>
              <a:cs typeface="Arial" panose="020B0604020202020204" pitchFamily="34" charset="0"/>
            </a:endParaRPr>
          </a:p>
        </p:txBody>
      </p:sp>
      <p:pic>
        <p:nvPicPr>
          <p:cNvPr id="4" name="Picture 3" descr="A hand holding a cellphone&#10;&#10;Description automatically generated">
            <a:extLst>
              <a:ext uri="{FF2B5EF4-FFF2-40B4-BE49-F238E27FC236}">
                <a16:creationId xmlns:a16="http://schemas.microsoft.com/office/drawing/2014/main" id="{7F639FF9-89C8-483E-B038-27F940C0C7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6727" y="1863547"/>
            <a:ext cx="4638209" cy="3082344"/>
          </a:xfrm>
          <a:prstGeom prst="rect">
            <a:avLst/>
          </a:prstGeom>
        </p:spPr>
      </p:pic>
      <p:sp>
        <p:nvSpPr>
          <p:cNvPr id="18" name="Rectangle 17">
            <a:extLst>
              <a:ext uri="{FF2B5EF4-FFF2-40B4-BE49-F238E27FC236}">
                <a16:creationId xmlns:a16="http://schemas.microsoft.com/office/drawing/2014/main" id="{1C4E3CC1-95F0-4392-A542-54F6C7745E1D}"/>
              </a:ext>
            </a:extLst>
          </p:cNvPr>
          <p:cNvSpPr/>
          <p:nvPr/>
        </p:nvSpPr>
        <p:spPr>
          <a:xfrm>
            <a:off x="7220194" y="5116187"/>
            <a:ext cx="3427486" cy="1077218"/>
          </a:xfrm>
          <a:prstGeom prst="rect">
            <a:avLst/>
          </a:prstGeom>
        </p:spPr>
        <p:txBody>
          <a:bodyPr wrap="square">
            <a:spAutoFit/>
          </a:bodyPr>
          <a:lstStyle/>
          <a:p>
            <a:pPr algn="ctr"/>
            <a:r>
              <a:rPr lang="en-GB" sz="1600" b="1">
                <a:latin typeface="Arial" panose="020B0604020202020204" pitchFamily="34" charset="0"/>
                <a:cs typeface="Arial" panose="020B0604020202020204" pitchFamily="34" charset="0"/>
              </a:rPr>
              <a:t>Move to Mobile: </a:t>
            </a:r>
            <a:r>
              <a:rPr lang="en-US" sz="1600">
                <a:latin typeface="Arial" panose="020B0604020202020204" pitchFamily="34" charset="0"/>
                <a:cs typeface="Arial" panose="020B0604020202020204" pitchFamily="34" charset="0"/>
              </a:rPr>
              <a:t>63% of UK adults reported using other devices while watching TV</a:t>
            </a:r>
          </a:p>
          <a:p>
            <a:pPr algn="ctr"/>
            <a:r>
              <a:rPr lang="en-GB" sz="1600">
                <a:latin typeface="Arial" panose="020B0604020202020204" pitchFamily="34" charset="0"/>
                <a:cs typeface="Arial" panose="020B0604020202020204" pitchFamily="34" charset="0"/>
              </a:rPr>
              <a:t> </a:t>
            </a:r>
          </a:p>
        </p:txBody>
      </p:sp>
      <p:sp>
        <p:nvSpPr>
          <p:cNvPr id="3" name="Rectangle 2">
            <a:extLst>
              <a:ext uri="{FF2B5EF4-FFF2-40B4-BE49-F238E27FC236}">
                <a16:creationId xmlns:a16="http://schemas.microsoft.com/office/drawing/2014/main" id="{F1DCE9A0-AAB0-432F-A640-4B5A0CF12923}"/>
              </a:ext>
            </a:extLst>
          </p:cNvPr>
          <p:cNvSpPr/>
          <p:nvPr/>
        </p:nvSpPr>
        <p:spPr>
          <a:xfrm>
            <a:off x="217968" y="1716074"/>
            <a:ext cx="6096000" cy="954107"/>
          </a:xfrm>
          <a:prstGeom prst="rect">
            <a:avLst/>
          </a:prstGeom>
        </p:spPr>
        <p:txBody>
          <a:bodyPr>
            <a:spAutoFit/>
          </a:bodyPr>
          <a:lstStyle/>
          <a:p>
            <a:pPr marL="285750" indent="-285750">
              <a:buFont typeface="Arial" panose="020B0604020202020204" pitchFamily="34" charset="0"/>
              <a:buChar char="•"/>
            </a:pPr>
            <a:r>
              <a:rPr lang="en-GB" sz="1400" dirty="0">
                <a:latin typeface="Arial" panose="020B0604020202020204" pitchFamily="34" charset="0"/>
                <a:ea typeface="Times New Roman" panose="02020603050405020304" pitchFamily="18" charset="0"/>
              </a:rPr>
              <a:t>Mobile can deliver </a:t>
            </a:r>
            <a:r>
              <a:rPr lang="en-GB" sz="1400" b="1" dirty="0">
                <a:latin typeface="Arial" panose="020B0604020202020204" pitchFamily="34" charset="0"/>
                <a:ea typeface="Times New Roman" panose="02020603050405020304" pitchFamily="18" charset="0"/>
              </a:rPr>
              <a:t>more personalised messaging</a:t>
            </a:r>
            <a:r>
              <a:rPr lang="en-GB" sz="1400" dirty="0">
                <a:latin typeface="Arial" panose="020B0604020202020204" pitchFamily="34" charset="0"/>
                <a:ea typeface="Times New Roman" panose="02020603050405020304" pitchFamily="18" charset="0"/>
              </a:rPr>
              <a:t>. Data can be used to identify and target behaviours, push marketing at relevant times and use geo-targeting. There is potential to utilise the flexibility of mobile to interact better and visualise speed of play.</a:t>
            </a:r>
            <a:endParaRPr lang="en-GB" sz="1400" dirty="0"/>
          </a:p>
        </p:txBody>
      </p:sp>
      <p:sp>
        <p:nvSpPr>
          <p:cNvPr id="7" name="TextBox 6">
            <a:extLst>
              <a:ext uri="{FF2B5EF4-FFF2-40B4-BE49-F238E27FC236}">
                <a16:creationId xmlns:a16="http://schemas.microsoft.com/office/drawing/2014/main" id="{8AA6FFD0-BCA2-408B-AF47-AEBF7C1915E0}"/>
              </a:ext>
            </a:extLst>
          </p:cNvPr>
          <p:cNvSpPr txBox="1"/>
          <p:nvPr/>
        </p:nvSpPr>
        <p:spPr>
          <a:xfrm>
            <a:off x="217968" y="4358337"/>
            <a:ext cx="5965162" cy="954107"/>
          </a:xfrm>
          <a:prstGeom prst="rect">
            <a:avLst/>
          </a:prstGeom>
          <a:noFill/>
        </p:spPr>
        <p:txBody>
          <a:bodyPr wrap="square" rtlCol="0">
            <a:spAutoFit/>
          </a:bodyPr>
          <a:lstStyle/>
          <a:p>
            <a:pPr marL="285750" lvl="0" indent="-285750" fontAlgn="base">
              <a:buFont typeface="Arial" panose="020B0604020202020204" pitchFamily="34" charset="0"/>
              <a:buChar char="•"/>
            </a:pPr>
            <a:r>
              <a:rPr lang="en-GB" sz="1400">
                <a:latin typeface="Arial" panose="020B0604020202020204" pitchFamily="34" charset="0"/>
                <a:cs typeface="Arial" panose="020B0604020202020204" pitchFamily="34" charset="0"/>
              </a:rPr>
              <a:t>Instagram launched a feature letting users know they have seen all the new content on their feed. It shows a </a:t>
            </a:r>
            <a:r>
              <a:rPr lang="en-GB" sz="1400" b="1">
                <a:latin typeface="Arial" panose="020B0604020202020204" pitchFamily="34" charset="0"/>
                <a:cs typeface="Arial" panose="020B0604020202020204" pitchFamily="34" charset="0"/>
              </a:rPr>
              <a:t>mid-feed alert </a:t>
            </a:r>
            <a:r>
              <a:rPr lang="en-GB" sz="1400">
                <a:latin typeface="Arial" panose="020B0604020202020204" pitchFamily="34" charset="0"/>
                <a:cs typeface="Arial" panose="020B0604020202020204" pitchFamily="34" charset="0"/>
              </a:rPr>
              <a:t>confirming ‘You’re All Caught Up’. Perhaps a similar alert system could work in gambling? </a:t>
            </a:r>
          </a:p>
        </p:txBody>
      </p:sp>
    </p:spTree>
    <p:extLst>
      <p:ext uri="{BB962C8B-B14F-4D97-AF65-F5344CB8AC3E}">
        <p14:creationId xmlns:p14="http://schemas.microsoft.com/office/powerpoint/2010/main" val="3358411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5CD0-D3C6-4894-B819-C33DC0E4692E}"/>
              </a:ext>
            </a:extLst>
          </p:cNvPr>
          <p:cNvSpPr>
            <a:spLocks noGrp="1"/>
          </p:cNvSpPr>
          <p:nvPr>
            <p:ph type="title"/>
          </p:nvPr>
        </p:nvSpPr>
        <p:spPr>
          <a:xfrm>
            <a:off x="806092" y="2244575"/>
            <a:ext cx="10515600" cy="2852737"/>
          </a:xfrm>
        </p:spPr>
        <p:txBody>
          <a:bodyPr>
            <a:normAutofit fontScale="90000"/>
          </a:bodyPr>
          <a:lstStyle/>
          <a:p>
            <a:r>
              <a:rPr lang="en-US">
                <a:latin typeface="Abadi" panose="020B0604020104020204" pitchFamily="34" charset="0"/>
              </a:rPr>
              <a:t>3. Marketing research and the impact on your business</a:t>
            </a:r>
            <a:br>
              <a:rPr lang="en-US">
                <a:latin typeface="Abadi" panose="020B0604020104020204" pitchFamily="34" charset="0"/>
              </a:rPr>
            </a:br>
            <a:br>
              <a:rPr lang="en-US">
                <a:latin typeface="Abadi" panose="020B0604020104020204" pitchFamily="34" charset="0"/>
              </a:rPr>
            </a:br>
            <a:r>
              <a:rPr lang="en-US" sz="2700">
                <a:latin typeface="Arial" panose="020B0604020202020204" pitchFamily="34" charset="0"/>
                <a:cs typeface="Arial" panose="020B0604020202020204" pitchFamily="34" charset="0"/>
              </a:rPr>
              <a:t>Speakers: Gambling Commission’s Insight team </a:t>
            </a:r>
            <a:br>
              <a:rPr lang="en-GB"/>
            </a:br>
            <a:endParaRPr lang="en-GB"/>
          </a:p>
        </p:txBody>
      </p:sp>
    </p:spTree>
    <p:extLst>
      <p:ext uri="{BB962C8B-B14F-4D97-AF65-F5344CB8AC3E}">
        <p14:creationId xmlns:p14="http://schemas.microsoft.com/office/powerpoint/2010/main" val="407083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0FB2-68AD-4D25-8B99-C8AF4F2B79F0}"/>
              </a:ext>
            </a:extLst>
          </p:cNvPr>
          <p:cNvSpPr>
            <a:spLocks noGrp="1"/>
          </p:cNvSpPr>
          <p:nvPr>
            <p:ph type="title"/>
          </p:nvPr>
        </p:nvSpPr>
        <p:spPr>
          <a:xfrm>
            <a:off x="217968" y="12952"/>
            <a:ext cx="10515600" cy="1325563"/>
          </a:xfrm>
        </p:spPr>
        <p:txBody>
          <a:bodyPr/>
          <a:lstStyle/>
          <a:p>
            <a:r>
              <a:rPr lang="en-GB">
                <a:solidFill>
                  <a:schemeClr val="bg1"/>
                </a:solidFill>
                <a:latin typeface="Arial" panose="020B0604020202020204" pitchFamily="34" charset="0"/>
                <a:cs typeface="Arial" panose="020B0604020202020204" pitchFamily="34" charset="0"/>
              </a:rPr>
              <a:t>Consumer research: communications</a:t>
            </a:r>
          </a:p>
        </p:txBody>
      </p:sp>
      <p:sp>
        <p:nvSpPr>
          <p:cNvPr id="6" name="Rectangle 5">
            <a:extLst>
              <a:ext uri="{FF2B5EF4-FFF2-40B4-BE49-F238E27FC236}">
                <a16:creationId xmlns:a16="http://schemas.microsoft.com/office/drawing/2014/main" id="{6C31C944-099E-4A76-83BD-BE6AE0E621FC}"/>
              </a:ext>
            </a:extLst>
          </p:cNvPr>
          <p:cNvSpPr/>
          <p:nvPr/>
        </p:nvSpPr>
        <p:spPr>
          <a:xfrm>
            <a:off x="180753" y="1303327"/>
            <a:ext cx="11876568" cy="1569660"/>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Before the session we shared our consumer research with delegates. This was produced working with research company 2CV. You can </a:t>
            </a:r>
            <a:r>
              <a:rPr lang="en-GB" sz="1600" dirty="0">
                <a:latin typeface="Arial" panose="020B0604020202020204" pitchFamily="34" charset="0"/>
                <a:cs typeface="Arial" panose="020B0604020202020204" pitchFamily="34" charset="0"/>
                <a:hlinkClick r:id="rId2"/>
              </a:rPr>
              <a:t>read the research on our website</a:t>
            </a:r>
            <a:r>
              <a:rPr lang="en-GB" sz="1600" dirty="0">
                <a:latin typeface="Arial" panose="020B0604020202020204" pitchFamily="34" charset="0"/>
                <a:cs typeface="Arial" panose="020B0604020202020204" pitchFamily="34" charset="0"/>
              </a:rPr>
              <a:t>. We asked delegates to discuss three key areas from the research:</a:t>
            </a: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p:txBody>
      </p:sp>
      <p:pic>
        <p:nvPicPr>
          <p:cNvPr id="18" name="Picture 17" descr="A screenshot of a social media post&#10;&#10;Description automatically generated">
            <a:extLst>
              <a:ext uri="{FF2B5EF4-FFF2-40B4-BE49-F238E27FC236}">
                <a16:creationId xmlns:a16="http://schemas.microsoft.com/office/drawing/2014/main" id="{EAA205D8-3948-45DB-9517-FFE38B3D2AA1}"/>
              </a:ext>
            </a:extLst>
          </p:cNvPr>
          <p:cNvPicPr>
            <a:picLocks noChangeAspect="1"/>
          </p:cNvPicPr>
          <p:nvPr/>
        </p:nvPicPr>
        <p:blipFill>
          <a:blip r:embed="rId3"/>
          <a:stretch>
            <a:fillRect/>
          </a:stretch>
        </p:blipFill>
        <p:spPr>
          <a:xfrm>
            <a:off x="6172201" y="2169065"/>
            <a:ext cx="5215065" cy="2895423"/>
          </a:xfrm>
          <a:prstGeom prst="rect">
            <a:avLst/>
          </a:prstGeom>
        </p:spPr>
      </p:pic>
      <p:sp>
        <p:nvSpPr>
          <p:cNvPr id="7" name="Rectangle 6">
            <a:extLst>
              <a:ext uri="{FF2B5EF4-FFF2-40B4-BE49-F238E27FC236}">
                <a16:creationId xmlns:a16="http://schemas.microsoft.com/office/drawing/2014/main" id="{7FE5BF39-12AE-4430-B08B-87BFA9F5C0DA}"/>
              </a:ext>
            </a:extLst>
          </p:cNvPr>
          <p:cNvSpPr/>
          <p:nvPr/>
        </p:nvSpPr>
        <p:spPr>
          <a:xfrm>
            <a:off x="294168" y="2169065"/>
            <a:ext cx="6096000" cy="523220"/>
          </a:xfrm>
          <a:prstGeom prst="rect">
            <a:avLst/>
          </a:prstGeom>
        </p:spPr>
        <p:txBody>
          <a:bodyPr>
            <a:spAutoFit/>
          </a:bodyPr>
          <a:lstStyle/>
          <a:p>
            <a:r>
              <a:rPr lang="en-GB" sz="1400" b="1">
                <a:solidFill>
                  <a:srgbClr val="921281"/>
                </a:solidFill>
                <a:latin typeface="Arial" panose="020B0604020202020204" pitchFamily="34" charset="0"/>
                <a:cs typeface="Arial" panose="020B0604020202020204" pitchFamily="34" charset="0"/>
              </a:rPr>
              <a:t>1. Communications </a:t>
            </a:r>
            <a:r>
              <a:rPr lang="en-GB" sz="1400">
                <a:latin typeface="Arial" panose="020B0604020202020204" pitchFamily="34" charset="0"/>
                <a:cs typeface="Arial" panose="020B0604020202020204" pitchFamily="34" charset="0"/>
              </a:rPr>
              <a:t>– </a:t>
            </a:r>
            <a:r>
              <a:rPr lang="en-GB" sz="1400" b="1">
                <a:latin typeface="Arial" panose="020B0604020202020204" pitchFamily="34" charset="0"/>
                <a:cs typeface="Arial" panose="020B0604020202020204" pitchFamily="34" charset="0"/>
              </a:rPr>
              <a:t>how can we consider ‘hot’ and ‘cold’ gambling states identified from the research? </a:t>
            </a:r>
          </a:p>
        </p:txBody>
      </p:sp>
      <p:sp>
        <p:nvSpPr>
          <p:cNvPr id="15" name="Rectangle 14">
            <a:extLst>
              <a:ext uri="{FF2B5EF4-FFF2-40B4-BE49-F238E27FC236}">
                <a16:creationId xmlns:a16="http://schemas.microsoft.com/office/drawing/2014/main" id="{0DF88975-C62C-4B93-ADE6-D8F524518B39}"/>
              </a:ext>
            </a:extLst>
          </p:cNvPr>
          <p:cNvSpPr/>
          <p:nvPr/>
        </p:nvSpPr>
        <p:spPr>
          <a:xfrm>
            <a:off x="256954" y="2872987"/>
            <a:ext cx="5801832" cy="3072251"/>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n-GB" sz="1400" b="1" dirty="0">
                <a:solidFill>
                  <a:srgbClr val="921281"/>
                </a:solidFill>
                <a:latin typeface="Arial" panose="020B0604020202020204" pitchFamily="34" charset="0"/>
                <a:ea typeface="Calibri" panose="020F0502020204030204" pitchFamily="34" charset="0"/>
                <a:cs typeface="Arial" panose="020B0604020202020204" pitchFamily="34" charset="0"/>
              </a:rPr>
              <a:t>Use existing tools </a:t>
            </a:r>
            <a:r>
              <a:rPr lang="en-GB" sz="1400" dirty="0">
                <a:latin typeface="Arial" panose="020B0604020202020204" pitchFamily="34" charset="0"/>
                <a:ea typeface="Calibri" panose="020F0502020204030204" pitchFamily="34" charset="0"/>
                <a:cs typeface="Arial" panose="020B0604020202020204" pitchFamily="34" charset="0"/>
              </a:rPr>
              <a:t>– </a:t>
            </a:r>
            <a:r>
              <a:rPr lang="en-US" sz="1400" dirty="0">
                <a:latin typeface="Arial" panose="020B0604020202020204" pitchFamily="34" charset="0"/>
                <a:ea typeface="Calibri" panose="020F0502020204030204" pitchFamily="34" charset="0"/>
                <a:cs typeface="Arial" panose="020B0604020202020204" pitchFamily="34" charset="0"/>
              </a:rPr>
              <a:t>exploring the use of existing limits and tools and focus on highlighting the positive impact they can have e.g. lottery subscription limits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0"/>
              </a:spcAft>
              <a:buFont typeface="Symbol" panose="05050102010706020507" pitchFamily="18" charset="2"/>
              <a:buChar char=""/>
            </a:pPr>
            <a:r>
              <a:rPr lang="en-GB" sz="1400" b="1" dirty="0">
                <a:solidFill>
                  <a:srgbClr val="921281"/>
                </a:solidFill>
                <a:latin typeface="Arial" panose="020B0604020202020204" pitchFamily="34" charset="0"/>
                <a:ea typeface="Calibri" panose="020F0502020204030204" pitchFamily="34" charset="0"/>
                <a:cs typeface="Arial" panose="020B0604020202020204" pitchFamily="34" charset="0"/>
              </a:rPr>
              <a:t>Placement and focus </a:t>
            </a:r>
            <a:r>
              <a:rPr lang="en-GB" sz="1400" dirty="0">
                <a:latin typeface="Arial" panose="020B0604020202020204" pitchFamily="34" charset="0"/>
                <a:ea typeface="Calibri" panose="020F0502020204030204" pitchFamily="34" charset="0"/>
                <a:cs typeface="Arial" panose="020B0604020202020204" pitchFamily="34" charset="0"/>
              </a:rPr>
              <a:t>– looking into current strategies designed to follow-up and encouraging repeat play on the back of sports betting in-play triggers - campaigns encouraging lower pay outs and early withdrawals</a:t>
            </a:r>
            <a:br>
              <a:rPr lang="en-GB" sz="1400" dirty="0">
                <a:latin typeface="Arial" panose="020B0604020202020204" pitchFamily="34" charset="0"/>
                <a:ea typeface="Calibri" panose="020F0502020204030204" pitchFamily="34" charset="0"/>
                <a:cs typeface="Arial" panose="020B0604020202020204" pitchFamily="34" charset="0"/>
              </a:rPr>
            </a:br>
            <a:endParaRPr lang="en-GB" sz="14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GB" sz="1400" b="1" dirty="0">
                <a:solidFill>
                  <a:srgbClr val="921281"/>
                </a:solidFill>
                <a:latin typeface="Arial" panose="020B0604020202020204" pitchFamily="34" charset="0"/>
                <a:ea typeface="Calibri" panose="020F0502020204030204" pitchFamily="34" charset="0"/>
                <a:cs typeface="Arial" panose="020B0604020202020204" pitchFamily="34" charset="0"/>
              </a:rPr>
              <a:t>Trust </a:t>
            </a:r>
            <a:r>
              <a:rPr lang="en-GB" sz="1400" dirty="0">
                <a:latin typeface="Arial" panose="020B0604020202020204" pitchFamily="34" charset="0"/>
                <a:ea typeface="Calibri" panose="020F0502020204030204" pitchFamily="34" charset="0"/>
                <a:cs typeface="Arial" panose="020B0604020202020204" pitchFamily="34" charset="0"/>
              </a:rPr>
              <a:t>– consideration of not upselling to already converted buyers and creating promotions which enable buyers trust in the providers. Mutual trust campaigns which focus on trusting the buyer to know their limits and approaching this from a different angle.</a:t>
            </a:r>
          </a:p>
        </p:txBody>
      </p:sp>
    </p:spTree>
    <p:extLst>
      <p:ext uri="{BB962C8B-B14F-4D97-AF65-F5344CB8AC3E}">
        <p14:creationId xmlns:p14="http://schemas.microsoft.com/office/powerpoint/2010/main" val="431515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0FB2-68AD-4D25-8B99-C8AF4F2B79F0}"/>
              </a:ext>
            </a:extLst>
          </p:cNvPr>
          <p:cNvSpPr>
            <a:spLocks noGrp="1"/>
          </p:cNvSpPr>
          <p:nvPr>
            <p:ph type="title"/>
          </p:nvPr>
        </p:nvSpPr>
        <p:spPr>
          <a:xfrm>
            <a:off x="217968" y="12952"/>
            <a:ext cx="10515600" cy="1325563"/>
          </a:xfrm>
        </p:spPr>
        <p:txBody>
          <a:bodyPr/>
          <a:lstStyle/>
          <a:p>
            <a:r>
              <a:rPr lang="en-GB">
                <a:solidFill>
                  <a:schemeClr val="bg1"/>
                </a:solidFill>
                <a:latin typeface="Arial" panose="020B0604020202020204" pitchFamily="34" charset="0"/>
                <a:cs typeface="Arial" panose="020B0604020202020204" pitchFamily="34" charset="0"/>
              </a:rPr>
              <a:t>Consumer research: cynicism</a:t>
            </a:r>
          </a:p>
        </p:txBody>
      </p:sp>
      <p:sp>
        <p:nvSpPr>
          <p:cNvPr id="6" name="Rectangle 5">
            <a:extLst>
              <a:ext uri="{FF2B5EF4-FFF2-40B4-BE49-F238E27FC236}">
                <a16:creationId xmlns:a16="http://schemas.microsoft.com/office/drawing/2014/main" id="{6C31C944-099E-4A76-83BD-BE6AE0E621FC}"/>
              </a:ext>
            </a:extLst>
          </p:cNvPr>
          <p:cNvSpPr/>
          <p:nvPr/>
        </p:nvSpPr>
        <p:spPr>
          <a:xfrm>
            <a:off x="180753" y="1303327"/>
            <a:ext cx="11876568" cy="1569660"/>
          </a:xfrm>
          <a:prstGeom prst="rect">
            <a:avLst/>
          </a:prstGeom>
        </p:spPr>
        <p:txBody>
          <a:bodyPr wrap="square">
            <a:spAutoFit/>
          </a:bodyPr>
          <a:lstStyle/>
          <a:p>
            <a:r>
              <a:rPr lang="en-GB" sz="1600">
                <a:latin typeface="Arial" panose="020B0604020202020204" pitchFamily="34" charset="0"/>
                <a:cs typeface="Arial" panose="020B0604020202020204" pitchFamily="34" charset="0"/>
              </a:rPr>
              <a:t>Before the session we shared our consumer research with delegates. This was produced working with research company 2CV. You can </a:t>
            </a:r>
            <a:r>
              <a:rPr lang="en-GB" sz="1600">
                <a:latin typeface="Arial" panose="020B0604020202020204" pitchFamily="34" charset="0"/>
                <a:cs typeface="Arial" panose="020B0604020202020204" pitchFamily="34" charset="0"/>
                <a:hlinkClick r:id="rId2"/>
              </a:rPr>
              <a:t>read the research on our website</a:t>
            </a:r>
            <a:r>
              <a:rPr lang="en-GB" sz="1600">
                <a:latin typeface="Arial" panose="020B0604020202020204" pitchFamily="34" charset="0"/>
                <a:cs typeface="Arial" panose="020B0604020202020204" pitchFamily="34" charset="0"/>
              </a:rPr>
              <a:t>. We asked delegates to discuss three key areas from the research:</a:t>
            </a:r>
          </a:p>
          <a:p>
            <a:endParaRPr lang="en-GB" sz="1600">
              <a:latin typeface="Arial" panose="020B0604020202020204" pitchFamily="34" charset="0"/>
              <a:cs typeface="Arial" panose="020B0604020202020204" pitchFamily="34" charset="0"/>
            </a:endParaRPr>
          </a:p>
          <a:p>
            <a:endParaRPr lang="en-GB" sz="1600">
              <a:latin typeface="Arial" panose="020B0604020202020204" pitchFamily="34" charset="0"/>
              <a:cs typeface="Arial" panose="020B0604020202020204" pitchFamily="34" charset="0"/>
            </a:endParaRPr>
          </a:p>
          <a:p>
            <a:endParaRPr lang="en-GB" sz="1600">
              <a:latin typeface="Arial" panose="020B0604020202020204" pitchFamily="34" charset="0"/>
              <a:cs typeface="Arial" panose="020B0604020202020204" pitchFamily="34" charset="0"/>
            </a:endParaRPr>
          </a:p>
          <a:p>
            <a:endParaRPr lang="en-US" sz="160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7FE5BF39-12AE-4430-B08B-87BFA9F5C0DA}"/>
              </a:ext>
            </a:extLst>
          </p:cNvPr>
          <p:cNvSpPr/>
          <p:nvPr/>
        </p:nvSpPr>
        <p:spPr>
          <a:xfrm>
            <a:off x="294167" y="2169065"/>
            <a:ext cx="7579241" cy="738664"/>
          </a:xfrm>
          <a:prstGeom prst="rect">
            <a:avLst/>
          </a:prstGeom>
        </p:spPr>
        <p:txBody>
          <a:bodyPr wrap="square">
            <a:spAutoFit/>
          </a:bodyPr>
          <a:lstStyle/>
          <a:p>
            <a:r>
              <a:rPr lang="en-GB" sz="1400" b="1">
                <a:solidFill>
                  <a:srgbClr val="921281"/>
                </a:solidFill>
                <a:latin typeface="Arial" panose="020B0604020202020204" pitchFamily="34" charset="0"/>
                <a:cs typeface="Arial" panose="020B0604020202020204" pitchFamily="34" charset="0"/>
              </a:rPr>
              <a:t>2. Cynicism </a:t>
            </a:r>
            <a:r>
              <a:rPr lang="en-GB" sz="1400" b="1">
                <a:latin typeface="Arial" panose="020B0604020202020204" pitchFamily="34" charset="0"/>
                <a:cs typeface="Arial" panose="020B0604020202020204" pitchFamily="34" charset="0"/>
              </a:rPr>
              <a:t>– Do you agree, if the aim of advertising is to always generate MORE play, responsible play messages from industry are experienced cynically and perceived as ineffective? </a:t>
            </a:r>
          </a:p>
        </p:txBody>
      </p:sp>
      <p:sp>
        <p:nvSpPr>
          <p:cNvPr id="15" name="Rectangle 14">
            <a:extLst>
              <a:ext uri="{FF2B5EF4-FFF2-40B4-BE49-F238E27FC236}">
                <a16:creationId xmlns:a16="http://schemas.microsoft.com/office/drawing/2014/main" id="{0DF88975-C62C-4B93-ADE6-D8F524518B39}"/>
              </a:ext>
            </a:extLst>
          </p:cNvPr>
          <p:cNvSpPr/>
          <p:nvPr/>
        </p:nvSpPr>
        <p:spPr>
          <a:xfrm>
            <a:off x="260409" y="2950930"/>
            <a:ext cx="7637720" cy="3763787"/>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n-US" sz="1400" b="1" dirty="0">
                <a:solidFill>
                  <a:srgbClr val="921281"/>
                </a:solidFill>
                <a:latin typeface="Arial" panose="020B0604020202020204" pitchFamily="34" charset="0"/>
                <a:ea typeface="Calibri" panose="020F0502020204030204" pitchFamily="34" charset="0"/>
                <a:cs typeface="Arial" panose="020B0604020202020204" pitchFamily="34" charset="0"/>
              </a:rPr>
              <a:t>Consistency</a:t>
            </a:r>
            <a:r>
              <a:rPr lang="en-US" sz="1400" dirty="0">
                <a:latin typeface="Arial" panose="020B0604020202020204" pitchFamily="34" charset="0"/>
                <a:ea typeface="Calibri" panose="020F050202020403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a:t>
            </a:r>
            <a:r>
              <a:rPr lang="en-US" sz="1400" dirty="0">
                <a:latin typeface="Arial" panose="020B0604020202020204" pitchFamily="34" charset="0"/>
                <a:ea typeface="Calibri" panose="020F0502020204030204" pitchFamily="34" charset="0"/>
                <a:cs typeface="Arial" panose="020B0604020202020204" pitchFamily="34" charset="0"/>
              </a:rPr>
              <a:t> of the communications and customer education has the potential to impact cynicism associated with distrust towards the game fairness or superstitious approach towards gambling</a:t>
            </a:r>
            <a:br>
              <a:rPr lang="en-US" sz="1400" dirty="0">
                <a:latin typeface="Arial" panose="020B0604020202020204" pitchFamily="34" charset="0"/>
                <a:ea typeface="Calibri" panose="020F0502020204030204" pitchFamily="34" charset="0"/>
                <a:cs typeface="Arial" panose="020B0604020202020204" pitchFamily="34" charset="0"/>
              </a:rPr>
            </a:br>
            <a:r>
              <a:rPr lang="en-US" sz="1400" dirty="0">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0"/>
              </a:spcAft>
              <a:buFont typeface="Symbol" panose="05050102010706020507" pitchFamily="18" charset="2"/>
              <a:buChar char=""/>
            </a:pPr>
            <a:r>
              <a:rPr lang="en-US" sz="1400" b="1" dirty="0">
                <a:solidFill>
                  <a:srgbClr val="921281"/>
                </a:solidFill>
                <a:latin typeface="Arial" panose="020B0604020202020204" pitchFamily="34" charset="0"/>
                <a:ea typeface="Calibri" panose="020F0502020204030204" pitchFamily="34" charset="0"/>
                <a:cs typeface="Arial" panose="020B0604020202020204" pitchFamily="34" charset="0"/>
              </a:rPr>
              <a:t>Timing</a:t>
            </a:r>
            <a:r>
              <a:rPr lang="en-US" sz="1400" dirty="0">
                <a:latin typeface="Arial" panose="020B0604020202020204" pitchFamily="34" charset="0"/>
                <a:ea typeface="Calibri" panose="020F050202020403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a:t>
            </a:r>
            <a:r>
              <a:rPr lang="en-US" sz="1400" dirty="0">
                <a:latin typeface="Arial" panose="020B0604020202020204" pitchFamily="34" charset="0"/>
                <a:ea typeface="Calibri" panose="020F0502020204030204" pitchFamily="34" charset="0"/>
                <a:cs typeface="Arial" panose="020B0604020202020204" pitchFamily="34" charset="0"/>
              </a:rPr>
              <a:t> commercial activities like game launches should be carefully planned in consideration of responsible gambling to ensure a consistent message to audiences</a:t>
            </a:r>
            <a:br>
              <a:rPr lang="en-US" sz="1400" dirty="0">
                <a:latin typeface="Arial" panose="020B0604020202020204" pitchFamily="34" charset="0"/>
                <a:ea typeface="Calibri" panose="020F0502020204030204" pitchFamily="34" charset="0"/>
                <a:cs typeface="Arial" panose="020B0604020202020204" pitchFamily="34" charset="0"/>
              </a:rPr>
            </a:br>
            <a:endParaRPr lang="en-US" sz="14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Char char=""/>
            </a:pPr>
            <a:r>
              <a:rPr lang="en-US" sz="1400" b="1" dirty="0">
                <a:solidFill>
                  <a:srgbClr val="921281"/>
                </a:solidFill>
                <a:latin typeface="Arial" panose="020B0604020202020204" pitchFamily="34" charset="0"/>
                <a:ea typeface="Calibri" panose="020F0502020204030204" pitchFamily="34" charset="0"/>
                <a:cs typeface="Arial" panose="020B0604020202020204" pitchFamily="34" charset="0"/>
              </a:rPr>
              <a:t>Acquisition vs sustainability </a:t>
            </a:r>
            <a:r>
              <a:rPr lang="en-GB" sz="1400" dirty="0">
                <a:latin typeface="Arial" panose="020B0604020202020204" pitchFamily="34" charset="0"/>
                <a:cs typeface="Arial" panose="020B0604020202020204" pitchFamily="34" charset="0"/>
              </a:rPr>
              <a:t>–</a:t>
            </a:r>
            <a:r>
              <a:rPr lang="en-US" sz="1400" dirty="0">
                <a:latin typeface="Arial" panose="020B0604020202020204" pitchFamily="34" charset="0"/>
                <a:ea typeface="Calibri" panose="020F0502020204030204" pitchFamily="34" charset="0"/>
                <a:cs typeface="Arial" panose="020B0604020202020204" pitchFamily="34" charset="0"/>
              </a:rPr>
              <a:t> is the aim of advertising always to generate more play? </a:t>
            </a:r>
          </a:p>
          <a:p>
            <a:pPr marL="800100" lvl="1" indent="-342900">
              <a:lnSpc>
                <a:spcPct val="107000"/>
              </a:lnSpc>
              <a:buFont typeface="Symbol" panose="05050102010706020507" pitchFamily="18" charset="2"/>
              <a:buChar char=""/>
            </a:pPr>
            <a:r>
              <a:rPr lang="en-US" sz="1400" dirty="0">
                <a:latin typeface="Arial" panose="020B0604020202020204" pitchFamily="34" charset="0"/>
                <a:ea typeface="Calibri" panose="020F0502020204030204" pitchFamily="34" charset="0"/>
                <a:cs typeface="Arial" panose="020B0604020202020204" pitchFamily="34" charset="0"/>
              </a:rPr>
              <a:t>Acquisition campaigns are being gradually replaced with strategies focusing on sustaining existing players  </a:t>
            </a:r>
          </a:p>
          <a:p>
            <a:pPr marL="800100" lvl="1" indent="-342900">
              <a:lnSpc>
                <a:spcPct val="107000"/>
              </a:lnSpc>
              <a:buFont typeface="Symbol" panose="05050102010706020507" pitchFamily="18" charset="2"/>
              <a:buChar char=""/>
            </a:pPr>
            <a:r>
              <a:rPr lang="en-US" sz="1400" dirty="0">
                <a:latin typeface="Arial" panose="020B0604020202020204" pitchFamily="34" charset="0"/>
                <a:ea typeface="Calibri" panose="020F0502020204030204" pitchFamily="34" charset="0"/>
                <a:cs typeface="Arial" panose="020B0604020202020204" pitchFamily="34" charset="0"/>
              </a:rPr>
              <a:t>Acquisition messaging doesn’t have to sit separately from responsible gambling messaging for people to see you as a brand</a:t>
            </a:r>
          </a:p>
          <a:p>
            <a:pPr lvl="1">
              <a:lnSpc>
                <a:spcPct val="107000"/>
              </a:lnSpc>
            </a:pPr>
            <a:endParaRPr lang="en-US" sz="14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Char char=""/>
            </a:pPr>
            <a:r>
              <a:rPr lang="en-US" sz="1400" b="1" dirty="0">
                <a:solidFill>
                  <a:srgbClr val="921281"/>
                </a:solidFill>
                <a:latin typeface="Arial" panose="020B0604020202020204" pitchFamily="34" charset="0"/>
                <a:ea typeface="Calibri" panose="020F0502020204030204" pitchFamily="34" charset="0"/>
                <a:cs typeface="Arial" panose="020B0604020202020204" pitchFamily="34" charset="0"/>
              </a:rPr>
              <a:t>Customer journey </a:t>
            </a:r>
            <a:r>
              <a:rPr lang="en-GB" sz="1400" dirty="0">
                <a:latin typeface="Arial" panose="020B0604020202020204" pitchFamily="34" charset="0"/>
                <a:cs typeface="Arial" panose="020B0604020202020204" pitchFamily="34" charset="0"/>
              </a:rPr>
              <a:t>–</a:t>
            </a:r>
            <a:r>
              <a:rPr lang="en-US" sz="1400" dirty="0">
                <a:latin typeface="Arial" panose="020B0604020202020204" pitchFamily="34" charset="0"/>
                <a:ea typeface="Calibri" panose="020F0502020204030204" pitchFamily="34" charset="0"/>
                <a:cs typeface="Arial" panose="020B0604020202020204" pitchFamily="34" charset="0"/>
              </a:rPr>
              <a:t> focus around journey for new players; ‘what do I see on site?’ ‘How am I guided through tools?’</a:t>
            </a:r>
          </a:p>
          <a:p>
            <a:pPr marL="342900" lvl="0" indent="-342900">
              <a:lnSpc>
                <a:spcPct val="107000"/>
              </a:lnSpc>
              <a:spcAft>
                <a:spcPts val="0"/>
              </a:spcAft>
              <a:buFont typeface="Symbol" panose="05050102010706020507" pitchFamily="18" charset="2"/>
              <a:buChar char=""/>
            </a:pPr>
            <a:endParaRPr lang="en-GB" sz="1400" dirty="0">
              <a:latin typeface="Arial" panose="020B0604020202020204" pitchFamily="34" charset="0"/>
              <a:ea typeface="Calibri" panose="020F0502020204030204" pitchFamily="34" charset="0"/>
              <a:cs typeface="Arial" panose="020B0604020202020204" pitchFamily="34" charset="0"/>
            </a:endParaRPr>
          </a:p>
        </p:txBody>
      </p:sp>
      <p:pic>
        <p:nvPicPr>
          <p:cNvPr id="9" name="Picture 4" descr="&#10;image of when the fun stops stop">
            <a:extLst>
              <a:ext uri="{FF2B5EF4-FFF2-40B4-BE49-F238E27FC236}">
                <a16:creationId xmlns:a16="http://schemas.microsoft.com/office/drawing/2014/main" id="{05A8DAF8-06F9-46B5-BC46-853A205B4F7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3952" y="2298343"/>
            <a:ext cx="3207576" cy="168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6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0FB2-68AD-4D25-8B99-C8AF4F2B79F0}"/>
              </a:ext>
            </a:extLst>
          </p:cNvPr>
          <p:cNvSpPr>
            <a:spLocks noGrp="1"/>
          </p:cNvSpPr>
          <p:nvPr>
            <p:ph type="title"/>
          </p:nvPr>
        </p:nvSpPr>
        <p:spPr>
          <a:xfrm>
            <a:off x="217968" y="12952"/>
            <a:ext cx="10515600" cy="1325563"/>
          </a:xfrm>
        </p:spPr>
        <p:txBody>
          <a:bodyPr/>
          <a:lstStyle/>
          <a:p>
            <a:r>
              <a:rPr lang="en-GB">
                <a:solidFill>
                  <a:schemeClr val="bg1"/>
                </a:solidFill>
                <a:latin typeface="Arial" panose="020B0604020202020204" pitchFamily="34" charset="0"/>
                <a:cs typeface="Arial" panose="020B0604020202020204" pitchFamily="34" charset="0"/>
              </a:rPr>
              <a:t>Consumer research: normalisation</a:t>
            </a:r>
          </a:p>
        </p:txBody>
      </p:sp>
      <p:sp>
        <p:nvSpPr>
          <p:cNvPr id="6" name="Rectangle 5">
            <a:extLst>
              <a:ext uri="{FF2B5EF4-FFF2-40B4-BE49-F238E27FC236}">
                <a16:creationId xmlns:a16="http://schemas.microsoft.com/office/drawing/2014/main" id="{6C31C944-099E-4A76-83BD-BE6AE0E621FC}"/>
              </a:ext>
            </a:extLst>
          </p:cNvPr>
          <p:cNvSpPr/>
          <p:nvPr/>
        </p:nvSpPr>
        <p:spPr>
          <a:xfrm>
            <a:off x="180753" y="1303327"/>
            <a:ext cx="11876568" cy="1569660"/>
          </a:xfrm>
          <a:prstGeom prst="rect">
            <a:avLst/>
          </a:prstGeom>
        </p:spPr>
        <p:txBody>
          <a:bodyPr wrap="square">
            <a:spAutoFit/>
          </a:bodyPr>
          <a:lstStyle/>
          <a:p>
            <a:r>
              <a:rPr lang="en-GB" sz="1600">
                <a:latin typeface="Arial" panose="020B0604020202020204" pitchFamily="34" charset="0"/>
                <a:cs typeface="Arial" panose="020B0604020202020204" pitchFamily="34" charset="0"/>
              </a:rPr>
              <a:t>Before the session we shared our consumer research with delegates. This was produced working with research company 2CV. You can </a:t>
            </a:r>
            <a:r>
              <a:rPr lang="en-GB" sz="1600">
                <a:latin typeface="Arial" panose="020B0604020202020204" pitchFamily="34" charset="0"/>
                <a:cs typeface="Arial" panose="020B0604020202020204" pitchFamily="34" charset="0"/>
                <a:hlinkClick r:id="rId2"/>
              </a:rPr>
              <a:t>read the research on our website</a:t>
            </a:r>
            <a:r>
              <a:rPr lang="en-GB" sz="1600">
                <a:latin typeface="Arial" panose="020B0604020202020204" pitchFamily="34" charset="0"/>
                <a:cs typeface="Arial" panose="020B0604020202020204" pitchFamily="34" charset="0"/>
              </a:rPr>
              <a:t>. We asked delegates to discuss three key areas from the research:</a:t>
            </a:r>
          </a:p>
          <a:p>
            <a:endParaRPr lang="en-GB" sz="1600">
              <a:latin typeface="Arial" panose="020B0604020202020204" pitchFamily="34" charset="0"/>
              <a:cs typeface="Arial" panose="020B0604020202020204" pitchFamily="34" charset="0"/>
            </a:endParaRPr>
          </a:p>
          <a:p>
            <a:endParaRPr lang="en-GB" sz="1600">
              <a:latin typeface="Arial" panose="020B0604020202020204" pitchFamily="34" charset="0"/>
              <a:cs typeface="Arial" panose="020B0604020202020204" pitchFamily="34" charset="0"/>
            </a:endParaRPr>
          </a:p>
          <a:p>
            <a:endParaRPr lang="en-GB" sz="1600">
              <a:latin typeface="Arial" panose="020B0604020202020204" pitchFamily="34" charset="0"/>
              <a:cs typeface="Arial" panose="020B0604020202020204" pitchFamily="34" charset="0"/>
            </a:endParaRPr>
          </a:p>
          <a:p>
            <a:endParaRPr lang="en-US" sz="160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7FE5BF39-12AE-4430-B08B-87BFA9F5C0DA}"/>
              </a:ext>
            </a:extLst>
          </p:cNvPr>
          <p:cNvSpPr/>
          <p:nvPr/>
        </p:nvSpPr>
        <p:spPr>
          <a:xfrm>
            <a:off x="294168" y="2169065"/>
            <a:ext cx="6096000" cy="307777"/>
          </a:xfrm>
          <a:prstGeom prst="rect">
            <a:avLst/>
          </a:prstGeom>
        </p:spPr>
        <p:txBody>
          <a:bodyPr>
            <a:spAutoFit/>
          </a:bodyPr>
          <a:lstStyle/>
          <a:p>
            <a:r>
              <a:rPr lang="en-GB" sz="1400" b="1">
                <a:solidFill>
                  <a:srgbClr val="921281"/>
                </a:solidFill>
                <a:latin typeface="Arial" panose="020B0604020202020204" pitchFamily="34" charset="0"/>
                <a:cs typeface="Arial" panose="020B0604020202020204" pitchFamily="34" charset="0"/>
              </a:rPr>
              <a:t>3. </a:t>
            </a:r>
            <a:r>
              <a:rPr lang="en-GB" sz="1400" b="1">
                <a:solidFill>
                  <a:srgbClr val="921281"/>
                </a:solidFill>
                <a:latin typeface="Arial" panose="020B0604020202020204" pitchFamily="34" charset="0"/>
                <a:cs typeface="Arial"/>
              </a:rPr>
              <a:t>Normalisation of gambling</a:t>
            </a:r>
            <a:r>
              <a:rPr lang="en-GB" sz="1400" b="1">
                <a:solidFill>
                  <a:srgbClr val="921281"/>
                </a:solidFill>
                <a:cs typeface="Arial"/>
              </a:rPr>
              <a:t> </a:t>
            </a:r>
            <a:r>
              <a:rPr lang="en-GB" sz="1400">
                <a:cs typeface="Arial"/>
              </a:rPr>
              <a:t>– </a:t>
            </a:r>
            <a:r>
              <a:rPr lang="en-GB" sz="1400" b="1">
                <a:latin typeface="Arial" panose="020B0604020202020204" pitchFamily="34" charset="0"/>
                <a:cs typeface="Arial" panose="020B0604020202020204" pitchFamily="34" charset="0"/>
              </a:rPr>
              <a:t>what is the impact on advertising?</a:t>
            </a:r>
          </a:p>
        </p:txBody>
      </p:sp>
      <p:grpSp>
        <p:nvGrpSpPr>
          <p:cNvPr id="8" name="Group 7" descr="family and friends graphic">
            <a:extLst>
              <a:ext uri="{FF2B5EF4-FFF2-40B4-BE49-F238E27FC236}">
                <a16:creationId xmlns:a16="http://schemas.microsoft.com/office/drawing/2014/main" id="{A9BEBE79-86A7-4444-911E-A557CE12AB00}"/>
              </a:ext>
            </a:extLst>
          </p:cNvPr>
          <p:cNvGrpSpPr/>
          <p:nvPr/>
        </p:nvGrpSpPr>
        <p:grpSpPr>
          <a:xfrm>
            <a:off x="8127018" y="2000829"/>
            <a:ext cx="3318832" cy="3258741"/>
            <a:chOff x="849948" y="1698409"/>
            <a:chExt cx="3391632" cy="3347576"/>
          </a:xfrm>
        </p:grpSpPr>
        <p:sp>
          <p:nvSpPr>
            <p:cNvPr id="10" name="Freeform 6">
              <a:extLst>
                <a:ext uri="{FF2B5EF4-FFF2-40B4-BE49-F238E27FC236}">
                  <a16:creationId xmlns:a16="http://schemas.microsoft.com/office/drawing/2014/main" id="{DE4EC0AE-A4DB-4955-8897-A4707D6DA00E}"/>
                </a:ext>
              </a:extLst>
            </p:cNvPr>
            <p:cNvSpPr>
              <a:spLocks/>
            </p:cNvSpPr>
            <p:nvPr/>
          </p:nvSpPr>
          <p:spPr bwMode="auto">
            <a:xfrm>
              <a:off x="2559698" y="1698409"/>
              <a:ext cx="1681882" cy="3347576"/>
            </a:xfrm>
            <a:custGeom>
              <a:avLst/>
              <a:gdLst>
                <a:gd name="T0" fmla="*/ 0 w 451"/>
                <a:gd name="T1" fmla="*/ 0 h 900"/>
                <a:gd name="T2" fmla="*/ 451 w 451"/>
                <a:gd name="T3" fmla="*/ 450 h 900"/>
                <a:gd name="T4" fmla="*/ 0 w 451"/>
                <a:gd name="T5" fmla="*/ 900 h 900"/>
                <a:gd name="T6" fmla="*/ 0 w 451"/>
                <a:gd name="T7" fmla="*/ 450 h 900"/>
                <a:gd name="T8" fmla="*/ 0 w 451"/>
                <a:gd name="T9" fmla="*/ 0 h 900"/>
              </a:gdLst>
              <a:ahLst/>
              <a:cxnLst>
                <a:cxn ang="0">
                  <a:pos x="T0" y="T1"/>
                </a:cxn>
                <a:cxn ang="0">
                  <a:pos x="T2" y="T3"/>
                </a:cxn>
                <a:cxn ang="0">
                  <a:pos x="T4" y="T5"/>
                </a:cxn>
                <a:cxn ang="0">
                  <a:pos x="T6" y="T7"/>
                </a:cxn>
                <a:cxn ang="0">
                  <a:pos x="T8" y="T9"/>
                </a:cxn>
              </a:cxnLst>
              <a:rect l="0" t="0" r="r" b="b"/>
              <a:pathLst>
                <a:path w="451" h="900">
                  <a:moveTo>
                    <a:pt x="0" y="0"/>
                  </a:moveTo>
                  <a:cubicBezTo>
                    <a:pt x="249" y="0"/>
                    <a:pt x="451" y="202"/>
                    <a:pt x="451" y="450"/>
                  </a:cubicBezTo>
                  <a:cubicBezTo>
                    <a:pt x="451" y="698"/>
                    <a:pt x="249" y="900"/>
                    <a:pt x="0" y="900"/>
                  </a:cubicBezTo>
                  <a:cubicBezTo>
                    <a:pt x="0" y="450"/>
                    <a:pt x="0" y="450"/>
                    <a:pt x="0" y="450"/>
                  </a:cubicBezTo>
                  <a:cubicBezTo>
                    <a:pt x="0" y="0"/>
                    <a:pt x="0" y="0"/>
                    <a:pt x="0" y="0"/>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7A636BDA-B21E-4A1E-979D-3C19E910DFF4}"/>
                </a:ext>
              </a:extLst>
            </p:cNvPr>
            <p:cNvSpPr>
              <a:spLocks/>
            </p:cNvSpPr>
            <p:nvPr/>
          </p:nvSpPr>
          <p:spPr bwMode="auto">
            <a:xfrm rot="10800000">
              <a:off x="849948" y="1698409"/>
              <a:ext cx="1681882" cy="3347576"/>
            </a:xfrm>
            <a:custGeom>
              <a:avLst/>
              <a:gdLst>
                <a:gd name="T0" fmla="*/ 0 w 451"/>
                <a:gd name="T1" fmla="*/ 0 h 900"/>
                <a:gd name="T2" fmla="*/ 451 w 451"/>
                <a:gd name="T3" fmla="*/ 450 h 900"/>
                <a:gd name="T4" fmla="*/ 0 w 451"/>
                <a:gd name="T5" fmla="*/ 900 h 900"/>
                <a:gd name="T6" fmla="*/ 0 w 451"/>
                <a:gd name="T7" fmla="*/ 450 h 900"/>
                <a:gd name="T8" fmla="*/ 0 w 451"/>
                <a:gd name="T9" fmla="*/ 0 h 900"/>
              </a:gdLst>
              <a:ahLst/>
              <a:cxnLst>
                <a:cxn ang="0">
                  <a:pos x="T0" y="T1"/>
                </a:cxn>
                <a:cxn ang="0">
                  <a:pos x="T2" y="T3"/>
                </a:cxn>
                <a:cxn ang="0">
                  <a:pos x="T4" y="T5"/>
                </a:cxn>
                <a:cxn ang="0">
                  <a:pos x="T6" y="T7"/>
                </a:cxn>
                <a:cxn ang="0">
                  <a:pos x="T8" y="T9"/>
                </a:cxn>
              </a:cxnLst>
              <a:rect l="0" t="0" r="r" b="b"/>
              <a:pathLst>
                <a:path w="451" h="900">
                  <a:moveTo>
                    <a:pt x="0" y="0"/>
                  </a:moveTo>
                  <a:cubicBezTo>
                    <a:pt x="249" y="0"/>
                    <a:pt x="451" y="202"/>
                    <a:pt x="451" y="450"/>
                  </a:cubicBezTo>
                  <a:cubicBezTo>
                    <a:pt x="451" y="698"/>
                    <a:pt x="249" y="900"/>
                    <a:pt x="0" y="900"/>
                  </a:cubicBezTo>
                  <a:cubicBezTo>
                    <a:pt x="0" y="450"/>
                    <a:pt x="0" y="450"/>
                    <a:pt x="0" y="450"/>
                  </a:cubicBezTo>
                  <a:cubicBezTo>
                    <a:pt x="0" y="0"/>
                    <a:pt x="0" y="0"/>
                    <a:pt x="0" y="0"/>
                  </a:cubicBezTo>
                  <a:close/>
                </a:path>
              </a:pathLst>
            </a:custGeom>
            <a:solidFill>
              <a:srgbClr val="CB91C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 name="TextBox 6">
            <a:extLst>
              <a:ext uri="{FF2B5EF4-FFF2-40B4-BE49-F238E27FC236}">
                <a16:creationId xmlns:a16="http://schemas.microsoft.com/office/drawing/2014/main" id="{C3F26650-FEF1-4067-8342-40E9347B558F}"/>
              </a:ext>
            </a:extLst>
          </p:cNvPr>
          <p:cNvSpPr txBox="1"/>
          <p:nvPr/>
        </p:nvSpPr>
        <p:spPr>
          <a:xfrm>
            <a:off x="10499970" y="3480105"/>
            <a:ext cx="936559"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Friends</a:t>
            </a:r>
          </a:p>
        </p:txBody>
      </p:sp>
      <p:sp>
        <p:nvSpPr>
          <p:cNvPr id="13" name="TextBox 7">
            <a:extLst>
              <a:ext uri="{FF2B5EF4-FFF2-40B4-BE49-F238E27FC236}">
                <a16:creationId xmlns:a16="http://schemas.microsoft.com/office/drawing/2014/main" id="{8D4B96FD-E861-4E3D-AB3B-81B63A70F91C}"/>
              </a:ext>
            </a:extLst>
          </p:cNvPr>
          <p:cNvSpPr txBox="1"/>
          <p:nvPr/>
        </p:nvSpPr>
        <p:spPr>
          <a:xfrm>
            <a:off x="8150327" y="3449044"/>
            <a:ext cx="97849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Family</a:t>
            </a:r>
          </a:p>
        </p:txBody>
      </p:sp>
      <p:grpSp>
        <p:nvGrpSpPr>
          <p:cNvPr id="14" name="Group 13">
            <a:extLst>
              <a:ext uri="{FF2B5EF4-FFF2-40B4-BE49-F238E27FC236}">
                <a16:creationId xmlns:a16="http://schemas.microsoft.com/office/drawing/2014/main" id="{9EB401C5-625B-4E7A-820F-DDADF80A11F8}"/>
              </a:ext>
            </a:extLst>
          </p:cNvPr>
          <p:cNvGrpSpPr/>
          <p:nvPr/>
        </p:nvGrpSpPr>
        <p:grpSpPr>
          <a:xfrm>
            <a:off x="9105520" y="2961742"/>
            <a:ext cx="1343879" cy="1336913"/>
            <a:chOff x="5480487" y="3095704"/>
            <a:chExt cx="1373358" cy="1373358"/>
          </a:xfrm>
          <a:solidFill>
            <a:schemeClr val="bg1"/>
          </a:solidFill>
        </p:grpSpPr>
        <p:sp>
          <p:nvSpPr>
            <p:cNvPr id="16" name="Oval 15">
              <a:extLst>
                <a:ext uri="{FF2B5EF4-FFF2-40B4-BE49-F238E27FC236}">
                  <a16:creationId xmlns:a16="http://schemas.microsoft.com/office/drawing/2014/main" id="{CC74D3DE-8F12-45D5-9F7E-FBF38E7445E1}"/>
                </a:ext>
              </a:extLst>
            </p:cNvPr>
            <p:cNvSpPr>
              <a:spLocks noChangeArrowheads="1"/>
            </p:cNvSpPr>
            <p:nvPr/>
          </p:nvSpPr>
          <p:spPr bwMode="auto">
            <a:xfrm>
              <a:off x="5480487" y="3095704"/>
              <a:ext cx="1373358" cy="1373358"/>
            </a:xfrm>
            <a:prstGeom prst="ellipse">
              <a:avLst/>
            </a:prstGeom>
            <a:grp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5F0D56D5-65C5-40F1-97CA-A2CE97D89AA0}"/>
                </a:ext>
              </a:extLst>
            </p:cNvPr>
            <p:cNvSpPr>
              <a:spLocks noChangeArrowheads="1"/>
            </p:cNvSpPr>
            <p:nvPr/>
          </p:nvSpPr>
          <p:spPr bwMode="auto">
            <a:xfrm>
              <a:off x="5512780" y="3127998"/>
              <a:ext cx="1308771" cy="1308771"/>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6F8E533-46FE-4F6D-BDD4-4E465E0B1412}"/>
                </a:ext>
              </a:extLst>
            </p:cNvPr>
            <p:cNvSpPr>
              <a:spLocks noChangeArrowheads="1"/>
            </p:cNvSpPr>
            <p:nvPr/>
          </p:nvSpPr>
          <p:spPr bwMode="auto">
            <a:xfrm>
              <a:off x="5643299" y="3257619"/>
              <a:ext cx="1048632" cy="1049080"/>
            </a:xfrm>
            <a:prstGeom prst="ellipse">
              <a:avLst/>
            </a:prstGeom>
            <a:grp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AE6EDB01-8B4E-4821-8CE5-396E8F5D8C59}"/>
                </a:ext>
              </a:extLst>
            </p:cNvPr>
            <p:cNvSpPr>
              <a:spLocks noChangeArrowheads="1"/>
            </p:cNvSpPr>
            <p:nvPr/>
          </p:nvSpPr>
          <p:spPr bwMode="auto">
            <a:xfrm>
              <a:off x="5742869" y="3358087"/>
              <a:ext cx="848593" cy="849042"/>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7365F778-3F2C-42D9-B9D3-4D347CAEACE3}"/>
                </a:ext>
              </a:extLst>
            </p:cNvPr>
            <p:cNvSpPr>
              <a:spLocks noChangeArrowheads="1"/>
            </p:cNvSpPr>
            <p:nvPr/>
          </p:nvSpPr>
          <p:spPr bwMode="auto">
            <a:xfrm>
              <a:off x="5824051" y="3438371"/>
              <a:ext cx="687127" cy="687127"/>
            </a:xfrm>
            <a:prstGeom prst="ellipse">
              <a:avLst/>
            </a:prstGeom>
            <a:grp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46D41586-A6D3-4554-865A-D382A34CE133}"/>
                </a:ext>
              </a:extLst>
            </p:cNvPr>
            <p:cNvSpPr>
              <a:spLocks noChangeArrowheads="1"/>
            </p:cNvSpPr>
            <p:nvPr/>
          </p:nvSpPr>
          <p:spPr bwMode="auto">
            <a:xfrm>
              <a:off x="5982826" y="3597146"/>
              <a:ext cx="369578" cy="369578"/>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22" name="Picture 21" descr="A close up of a logo&#10;&#10;Description generated with very high confidence">
            <a:extLst>
              <a:ext uri="{FF2B5EF4-FFF2-40B4-BE49-F238E27FC236}">
                <a16:creationId xmlns:a16="http://schemas.microsoft.com/office/drawing/2014/main" id="{50C7E42A-7429-48E3-976B-FE76F8C568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5405" y="3110437"/>
            <a:ext cx="470866" cy="468425"/>
          </a:xfrm>
          <a:prstGeom prst="rect">
            <a:avLst/>
          </a:prstGeom>
          <a:ln>
            <a:noFill/>
          </a:ln>
        </p:spPr>
      </p:pic>
      <p:pic>
        <p:nvPicPr>
          <p:cNvPr id="23" name="Picture 22" descr="A close up of a logo&#10;&#10;Description generated with very high confidence">
            <a:extLst>
              <a:ext uri="{FF2B5EF4-FFF2-40B4-BE49-F238E27FC236}">
                <a16:creationId xmlns:a16="http://schemas.microsoft.com/office/drawing/2014/main" id="{A04AAD42-3261-43B1-B384-9D959656F2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4602" y="3197885"/>
            <a:ext cx="389781" cy="387760"/>
          </a:xfrm>
          <a:prstGeom prst="rect">
            <a:avLst/>
          </a:prstGeom>
        </p:spPr>
      </p:pic>
      <p:sp>
        <p:nvSpPr>
          <p:cNvPr id="3" name="Rectangle 2">
            <a:extLst>
              <a:ext uri="{FF2B5EF4-FFF2-40B4-BE49-F238E27FC236}">
                <a16:creationId xmlns:a16="http://schemas.microsoft.com/office/drawing/2014/main" id="{F873D78A-AD37-40A7-BB32-0663375937E7}"/>
              </a:ext>
            </a:extLst>
          </p:cNvPr>
          <p:cNvSpPr/>
          <p:nvPr/>
        </p:nvSpPr>
        <p:spPr>
          <a:xfrm>
            <a:off x="518752" y="2628890"/>
            <a:ext cx="6635115" cy="2462213"/>
          </a:xfrm>
          <a:prstGeom prst="rect">
            <a:avLst/>
          </a:prstGeom>
        </p:spPr>
        <p:txBody>
          <a:bodyPr wrap="square">
            <a:spAutoFit/>
          </a:bodyPr>
          <a:lstStyle/>
          <a:p>
            <a:r>
              <a:rPr lang="en-US" sz="1400">
                <a:solidFill>
                  <a:srgbClr val="921281"/>
                </a:solidFill>
                <a:latin typeface="Arial" panose="020B0604020202020204" pitchFamily="34" charset="0"/>
                <a:cs typeface="Arial" panose="020B0604020202020204" pitchFamily="34" charset="0"/>
              </a:rPr>
              <a:t>•</a:t>
            </a:r>
            <a:r>
              <a:rPr lang="en-US" sz="1400">
                <a:latin typeface="Arial" panose="020B0604020202020204" pitchFamily="34" charset="0"/>
                <a:cs typeface="Arial" panose="020B0604020202020204" pitchFamily="34" charset="0"/>
              </a:rPr>
              <a:t> </a:t>
            </a:r>
            <a:r>
              <a:rPr lang="en-US" sz="1400" b="1">
                <a:solidFill>
                  <a:srgbClr val="921281"/>
                </a:solidFill>
                <a:latin typeface="Arial" panose="020B0604020202020204" pitchFamily="34" charset="0"/>
                <a:cs typeface="Arial" panose="020B0604020202020204" pitchFamily="34" charset="0"/>
              </a:rPr>
              <a:t>Public perception </a:t>
            </a:r>
            <a:r>
              <a:rPr lang="en-GB" sz="1400">
                <a:latin typeface="Arial" panose="020B0604020202020204" pitchFamily="34" charset="0"/>
                <a:cs typeface="Arial" panose="020B0604020202020204" pitchFamily="34" charset="0"/>
              </a:rPr>
              <a:t>–</a:t>
            </a:r>
            <a:r>
              <a:rPr lang="en-US" sz="1400">
                <a:latin typeface="Arial" panose="020B0604020202020204" pitchFamily="34" charset="0"/>
                <a:cs typeface="Arial" panose="020B0604020202020204" pitchFamily="34" charset="0"/>
              </a:rPr>
              <a:t> some gambling events, for example Grand National, are family events and part of British culture. Certain aspects of gambling like sweepstakes, or cutting out paper horses, might not be considered as gambling.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  </a:t>
            </a:r>
          </a:p>
          <a:p>
            <a:r>
              <a:rPr lang="en-US" sz="1400">
                <a:solidFill>
                  <a:srgbClr val="921281"/>
                </a:solidFill>
                <a:latin typeface="Arial" panose="020B0604020202020204" pitchFamily="34" charset="0"/>
                <a:cs typeface="Arial" panose="020B0604020202020204" pitchFamily="34" charset="0"/>
              </a:rPr>
              <a:t>• </a:t>
            </a:r>
            <a:r>
              <a:rPr lang="en-US" sz="1400" b="1">
                <a:solidFill>
                  <a:srgbClr val="921281"/>
                </a:solidFill>
                <a:latin typeface="Arial" panose="020B0604020202020204" pitchFamily="34" charset="0"/>
                <a:cs typeface="Arial" panose="020B0604020202020204" pitchFamily="34" charset="0"/>
              </a:rPr>
              <a:t>Gambling personas </a:t>
            </a:r>
            <a:r>
              <a:rPr lang="en-GB" sz="1400">
                <a:latin typeface="Arial" panose="020B0604020202020204" pitchFamily="34" charset="0"/>
                <a:cs typeface="Arial" panose="020B0604020202020204" pitchFamily="34" charset="0"/>
              </a:rPr>
              <a:t>–</a:t>
            </a:r>
            <a:r>
              <a:rPr lang="en-US" sz="1400">
                <a:solidFill>
                  <a:srgbClr val="921281"/>
                </a:solidFill>
                <a:latin typeface="Arial" panose="020B0604020202020204" pitchFamily="34" charset="0"/>
                <a:cs typeface="Arial" panose="020B0604020202020204" pitchFamily="34" charset="0"/>
              </a:rPr>
              <a:t> </a:t>
            </a:r>
            <a:r>
              <a:rPr lang="en-US" sz="1400">
                <a:latin typeface="Arial" panose="020B0604020202020204" pitchFamily="34" charset="0"/>
                <a:cs typeface="Arial" panose="020B0604020202020204" pitchFamily="34" charset="0"/>
              </a:rPr>
              <a:t>used to be more prominent in adverts, focusing on young men at social occasions and celebrating the ‘macho’ nature of gambling. Recent Advertising Standards Authority rulings and marketing changes are gradually changing approaches. </a:t>
            </a:r>
            <a:br>
              <a:rPr lang="en-US" sz="1400">
                <a:latin typeface="Arial" panose="020B0604020202020204" pitchFamily="34" charset="0"/>
                <a:cs typeface="Arial" panose="020B0604020202020204" pitchFamily="34" charset="0"/>
              </a:rPr>
            </a:br>
            <a:endParaRPr lang="en-US" sz="1400">
              <a:latin typeface="Arial" panose="020B0604020202020204" pitchFamily="34" charset="0"/>
              <a:cs typeface="Arial" panose="020B0604020202020204" pitchFamily="34" charset="0"/>
            </a:endParaRPr>
          </a:p>
          <a:p>
            <a:r>
              <a:rPr lang="en-US" sz="1400">
                <a:solidFill>
                  <a:srgbClr val="921281"/>
                </a:solidFill>
                <a:latin typeface="Arial" panose="020B0604020202020204" pitchFamily="34" charset="0"/>
                <a:cs typeface="Arial" panose="020B0604020202020204" pitchFamily="34" charset="0"/>
              </a:rPr>
              <a:t>• </a:t>
            </a:r>
            <a:r>
              <a:rPr lang="en-US" sz="1400" b="1">
                <a:solidFill>
                  <a:srgbClr val="921281"/>
                </a:solidFill>
                <a:latin typeface="Arial" panose="020B0604020202020204" pitchFamily="34" charset="0"/>
                <a:cs typeface="Arial" panose="020B0604020202020204" pitchFamily="34" charset="0"/>
              </a:rPr>
              <a:t>Gaming</a:t>
            </a:r>
            <a:r>
              <a:rPr lang="en-US" sz="1400">
                <a:latin typeface="Arial" panose="020B0604020202020204" pitchFamily="34" charset="0"/>
                <a:cs typeface="Arial" panose="020B0604020202020204" pitchFamily="34" charset="0"/>
              </a:rPr>
              <a:t> </a:t>
            </a:r>
            <a:r>
              <a:rPr lang="en-GB" sz="1400">
                <a:latin typeface="Arial" panose="020B0604020202020204" pitchFamily="34" charset="0"/>
                <a:cs typeface="Arial" panose="020B0604020202020204" pitchFamily="34" charset="0"/>
              </a:rPr>
              <a:t>–</a:t>
            </a:r>
            <a:r>
              <a:rPr lang="en-US" sz="1400">
                <a:latin typeface="Arial" panose="020B0604020202020204" pitchFamily="34" charset="0"/>
                <a:cs typeface="Arial" panose="020B0604020202020204" pitchFamily="34" charset="0"/>
              </a:rPr>
              <a:t> is now also a strong focus. Loot boxes are perceived as advertising gambling to children, with the potential to impact their future gambling behaviour.</a:t>
            </a:r>
          </a:p>
        </p:txBody>
      </p:sp>
      <p:sp>
        <p:nvSpPr>
          <p:cNvPr id="24" name="TextBox 23">
            <a:extLst>
              <a:ext uri="{FF2B5EF4-FFF2-40B4-BE49-F238E27FC236}">
                <a16:creationId xmlns:a16="http://schemas.microsoft.com/office/drawing/2014/main" id="{BDB69439-EDD1-4009-9CF4-500F5658BA7C}"/>
              </a:ext>
            </a:extLst>
          </p:cNvPr>
          <p:cNvSpPr txBox="1"/>
          <p:nvPr/>
        </p:nvSpPr>
        <p:spPr>
          <a:xfrm>
            <a:off x="0" y="6000333"/>
            <a:ext cx="7464056" cy="523220"/>
          </a:xfrm>
          <a:prstGeom prst="rect">
            <a:avLst/>
          </a:prstGeom>
          <a:solidFill>
            <a:srgbClr val="DCB6D7"/>
          </a:solidFill>
        </p:spPr>
        <p:txBody>
          <a:bodyPr wrap="square" rtlCol="0">
            <a:spAutoFit/>
          </a:bodyPr>
          <a:lstStyle/>
          <a:p>
            <a:r>
              <a:rPr lang="en-US" sz="1400" dirty="0">
                <a:latin typeface="Arial" panose="020B0604020202020204" pitchFamily="34" charset="0"/>
                <a:cs typeface="Arial" panose="020B0604020202020204" pitchFamily="34" charset="0"/>
              </a:rPr>
              <a:t>“Being introduced to gambling through friends and family normalises the behaviour – creating the sense that ‘everyone does this.” – 2CV research </a:t>
            </a:r>
            <a:endParaRPr lang="en-GB" sz="1400" dirty="0"/>
          </a:p>
        </p:txBody>
      </p:sp>
    </p:spTree>
    <p:extLst>
      <p:ext uri="{BB962C8B-B14F-4D97-AF65-F5344CB8AC3E}">
        <p14:creationId xmlns:p14="http://schemas.microsoft.com/office/powerpoint/2010/main" val="3120936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0EFF6-D495-48AC-B004-4D68AB25A880}"/>
              </a:ext>
            </a:extLst>
          </p:cNvPr>
          <p:cNvSpPr>
            <a:spLocks noGrp="1"/>
          </p:cNvSpPr>
          <p:nvPr>
            <p:ph type="title"/>
          </p:nvPr>
        </p:nvSpPr>
        <p:spPr>
          <a:xfrm>
            <a:off x="715925" y="18255"/>
            <a:ext cx="10515600" cy="1325563"/>
          </a:xfrm>
        </p:spPr>
        <p:txBody>
          <a:bodyPr/>
          <a:lstStyle/>
          <a:p>
            <a:r>
              <a:rPr lang="en-GB">
                <a:solidFill>
                  <a:schemeClr val="bg1"/>
                </a:solidFill>
                <a:latin typeface="Arial" panose="020B0604020202020204" pitchFamily="34" charset="0"/>
                <a:cs typeface="Arial" panose="020B0604020202020204" pitchFamily="34" charset="0"/>
              </a:rPr>
              <a:t>GambleAware research</a:t>
            </a:r>
          </a:p>
        </p:txBody>
      </p:sp>
      <p:sp>
        <p:nvSpPr>
          <p:cNvPr id="4" name="Content Placeholder 2">
            <a:extLst>
              <a:ext uri="{FF2B5EF4-FFF2-40B4-BE49-F238E27FC236}">
                <a16:creationId xmlns:a16="http://schemas.microsoft.com/office/drawing/2014/main" id="{07CAD686-2DAA-4A27-BAC7-68022FC1F150}"/>
              </a:ext>
            </a:extLst>
          </p:cNvPr>
          <p:cNvSpPr txBox="1">
            <a:spLocks noGrp="1"/>
          </p:cNvSpPr>
          <p:nvPr>
            <p:ph idx="1"/>
          </p:nvPr>
        </p:nvSpPr>
        <p:spPr>
          <a:xfrm>
            <a:off x="314839" y="1840042"/>
            <a:ext cx="6260772" cy="4351338"/>
          </a:xfrm>
          <a:prstGeom prst="rect">
            <a:avLst/>
          </a:prstGeom>
        </p:spPr>
        <p:txBody>
          <a:bodyPr anchor="t">
            <a:normAutofit/>
          </a:bodyPr>
          <a:lstStyle>
            <a:lvl1pPr marL="228600" indent="-228600" algn="l" defTabSz="914400" rtl="0" eaLnBrk="1" latinLnBrk="0" hangingPunct="1">
              <a:lnSpc>
                <a:spcPct val="90000"/>
              </a:lnSpc>
              <a:spcBef>
                <a:spcPts val="1000"/>
              </a:spcBef>
              <a:buClr>
                <a:srgbClr val="921281"/>
              </a:buClr>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921281"/>
              </a:buClr>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92128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400" dirty="0"/>
          </a:p>
          <a:p>
            <a:pPr marL="0" indent="0">
              <a:buClr>
                <a:srgbClr val="0C4E86"/>
              </a:buClr>
              <a:buNone/>
            </a:pPr>
            <a:r>
              <a:rPr lang="en-US" sz="1400" b="1" dirty="0"/>
              <a:t>We shared the following recommendations from the report for the gambling, advertising and technology industries:</a:t>
            </a:r>
            <a:br>
              <a:rPr lang="en-GB" sz="1400" dirty="0"/>
            </a:br>
            <a:endParaRPr lang="en-GB" sz="1400" dirty="0"/>
          </a:p>
          <a:p>
            <a:r>
              <a:rPr lang="en-GB" sz="1400" dirty="0"/>
              <a:t>Explore making better use of technology</a:t>
            </a:r>
            <a:r>
              <a:rPr lang="en-GB" sz="1400" b="1" dirty="0"/>
              <a:t> </a:t>
            </a:r>
            <a:r>
              <a:rPr lang="en-GB" sz="1400" dirty="0"/>
              <a:t>to minimise the risk of exposure of gambling advertising content to children, young people and vulnerable adults ​</a:t>
            </a:r>
          </a:p>
          <a:p>
            <a:pPr>
              <a:lnSpc>
                <a:spcPct val="100000"/>
              </a:lnSpc>
            </a:pPr>
            <a:r>
              <a:rPr lang="en-GB" sz="1400" dirty="0"/>
              <a:t>Using advertising technology</a:t>
            </a:r>
            <a:r>
              <a:rPr lang="en-GB" sz="1400" b="1" dirty="0"/>
              <a:t> </a:t>
            </a:r>
            <a:r>
              <a:rPr lang="en-GB" sz="1400" dirty="0"/>
              <a:t>to positively exclude certain online profiles from seeing gambling ads (including those with child-like persona and those who have sought help for problem gambling) and working with platforms such as Twitter to make use of features that allow better age verification for account followers  ​</a:t>
            </a:r>
          </a:p>
          <a:p>
            <a:r>
              <a:rPr lang="en-GB" sz="1400" dirty="0"/>
              <a:t>Integrate more explicit and more frequent references to risk and responsible gambling within advertising and consider the visibility of warnings within advertising content </a:t>
            </a:r>
          </a:p>
          <a:p>
            <a:endParaRPr lang="en-GB" sz="1400" dirty="0"/>
          </a:p>
          <a:p>
            <a:pPr marL="0" indent="0">
              <a:buClr>
                <a:srgbClr val="0C4E86"/>
              </a:buClr>
              <a:buNone/>
            </a:pPr>
            <a:endParaRPr lang="en-GB" sz="1400" dirty="0"/>
          </a:p>
        </p:txBody>
      </p:sp>
      <p:sp>
        <p:nvSpPr>
          <p:cNvPr id="5" name="Rectangle 4">
            <a:extLst>
              <a:ext uri="{FF2B5EF4-FFF2-40B4-BE49-F238E27FC236}">
                <a16:creationId xmlns:a16="http://schemas.microsoft.com/office/drawing/2014/main" id="{6F40DCBF-7223-4007-9F65-6C444C76FA51}"/>
              </a:ext>
            </a:extLst>
          </p:cNvPr>
          <p:cNvSpPr/>
          <p:nvPr/>
        </p:nvSpPr>
        <p:spPr>
          <a:xfrm>
            <a:off x="0" y="5971309"/>
            <a:ext cx="7135318" cy="646331"/>
          </a:xfrm>
          <a:prstGeom prst="rect">
            <a:avLst/>
          </a:prstGeom>
          <a:solidFill>
            <a:srgbClr val="DCB6D7"/>
          </a:solidFill>
        </p:spPr>
        <p:txBody>
          <a:bodyPr wrap="square" anchor="t">
            <a:spAutoFit/>
          </a:bodyPr>
          <a:lstStyle/>
          <a:p>
            <a:r>
              <a:rPr lang="en-US">
                <a:solidFill>
                  <a:srgbClr val="222222"/>
                </a:solidFill>
                <a:latin typeface="arial"/>
                <a:cs typeface="arial"/>
              </a:rPr>
              <a:t>The research was carried out by two consortia led by Ipsos MORI and the Institute for Social Marketing at the University of Stirling.</a:t>
            </a:r>
            <a:endParaRPr lang="en-GB"/>
          </a:p>
        </p:txBody>
      </p:sp>
      <p:pic>
        <p:nvPicPr>
          <p:cNvPr id="6" name="Picture 5" descr="A close up of a hand with a mobile phone&#10;&#10;Description automatically generated">
            <a:extLst>
              <a:ext uri="{FF2B5EF4-FFF2-40B4-BE49-F238E27FC236}">
                <a16:creationId xmlns:a16="http://schemas.microsoft.com/office/drawing/2014/main" id="{E32D2679-EC35-4DD6-89EF-8B49F26443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0452" y="2038317"/>
            <a:ext cx="4244377" cy="2781366"/>
          </a:xfrm>
          <a:prstGeom prst="rect">
            <a:avLst/>
          </a:prstGeom>
        </p:spPr>
      </p:pic>
      <p:sp>
        <p:nvSpPr>
          <p:cNvPr id="7" name="Rectangle 6">
            <a:extLst>
              <a:ext uri="{FF2B5EF4-FFF2-40B4-BE49-F238E27FC236}">
                <a16:creationId xmlns:a16="http://schemas.microsoft.com/office/drawing/2014/main" id="{2E2C24CD-CEFC-42AE-A584-399649EF44D4}"/>
              </a:ext>
            </a:extLst>
          </p:cNvPr>
          <p:cNvSpPr/>
          <p:nvPr/>
        </p:nvSpPr>
        <p:spPr>
          <a:xfrm>
            <a:off x="314839" y="1419916"/>
            <a:ext cx="10819989" cy="523220"/>
          </a:xfrm>
          <a:prstGeom prst="rect">
            <a:avLst/>
          </a:prstGeom>
        </p:spPr>
        <p:txBody>
          <a:bodyPr wrap="square">
            <a:spAutoFit/>
          </a:bodyPr>
          <a:lstStyle/>
          <a:p>
            <a:r>
              <a:rPr lang="en-US" sz="1400">
                <a:latin typeface="Arial" panose="020B0604020202020204" pitchFamily="34" charset="0"/>
                <a:cs typeface="Arial" panose="020B0604020202020204" pitchFamily="34" charset="0"/>
              </a:rPr>
              <a:t>GambleAware published an interim report produced by Ipsos MORI. The report examines the frequency and format of gambling advertising and exposure to children, young people and vulnerable adults.</a:t>
            </a:r>
          </a:p>
        </p:txBody>
      </p:sp>
    </p:spTree>
    <p:extLst>
      <p:ext uri="{BB962C8B-B14F-4D97-AF65-F5344CB8AC3E}">
        <p14:creationId xmlns:p14="http://schemas.microsoft.com/office/powerpoint/2010/main" val="3648892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5CD0-D3C6-4894-B819-C33DC0E4692E}"/>
              </a:ext>
            </a:extLst>
          </p:cNvPr>
          <p:cNvSpPr>
            <a:spLocks noGrp="1"/>
          </p:cNvSpPr>
          <p:nvPr>
            <p:ph type="title"/>
          </p:nvPr>
        </p:nvSpPr>
        <p:spPr>
          <a:xfrm>
            <a:off x="806092" y="2244575"/>
            <a:ext cx="10515600" cy="2852737"/>
          </a:xfrm>
        </p:spPr>
        <p:txBody>
          <a:bodyPr>
            <a:normAutofit fontScale="90000"/>
          </a:bodyPr>
          <a:lstStyle/>
          <a:p>
            <a:r>
              <a:rPr lang="en-US">
                <a:latin typeface="Abadi" panose="020B0604020104020204" pitchFamily="34" charset="0"/>
              </a:rPr>
              <a:t>4. Marketing processes – industry recommendations</a:t>
            </a:r>
            <a:br>
              <a:rPr lang="en-US">
                <a:latin typeface="Abadi" panose="020B0604020104020204" pitchFamily="34" charset="0"/>
              </a:rPr>
            </a:br>
            <a:br>
              <a:rPr lang="en-US">
                <a:latin typeface="Abadi" panose="020B0604020104020204" pitchFamily="34" charset="0"/>
              </a:rPr>
            </a:br>
            <a:r>
              <a:rPr lang="en-US" sz="2700">
                <a:latin typeface="Arial" panose="020B0604020202020204" pitchFamily="34" charset="0"/>
                <a:cs typeface="Arial" panose="020B0604020202020204" pitchFamily="34" charset="0"/>
              </a:rPr>
              <a:t>Co-created by delegates at the event. </a:t>
            </a:r>
            <a:br>
              <a:rPr lang="en-GB"/>
            </a:br>
            <a:endParaRPr lang="en-GB"/>
          </a:p>
        </p:txBody>
      </p:sp>
    </p:spTree>
    <p:extLst>
      <p:ext uri="{BB962C8B-B14F-4D97-AF65-F5344CB8AC3E}">
        <p14:creationId xmlns:p14="http://schemas.microsoft.com/office/powerpoint/2010/main" val="3765407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D16223C-0AD3-4D19-9857-C9E62F9A549C}"/>
              </a:ext>
            </a:extLst>
          </p:cNvPr>
          <p:cNvSpPr>
            <a:spLocks noGrp="1"/>
          </p:cNvSpPr>
          <p:nvPr>
            <p:ph type="title"/>
          </p:nvPr>
        </p:nvSpPr>
        <p:spPr>
          <a:xfrm>
            <a:off x="720738" y="-348433"/>
            <a:ext cx="10515600" cy="1325563"/>
          </a:xfrm>
        </p:spPr>
        <p:txBody>
          <a:bodyPr>
            <a:normAutofit/>
          </a:bodyPr>
          <a:lstStyle/>
          <a:p>
            <a:r>
              <a:rPr lang="en-GB" sz="4400">
                <a:solidFill>
                  <a:schemeClr val="bg1"/>
                </a:solidFill>
                <a:latin typeface="Arial" panose="020B0604020202020204" pitchFamily="34" charset="0"/>
                <a:cs typeface="Arial" panose="020B0604020202020204" pitchFamily="34" charset="0"/>
              </a:rPr>
              <a:t>Marketing Teams</a:t>
            </a:r>
          </a:p>
        </p:txBody>
      </p:sp>
      <p:sp>
        <p:nvSpPr>
          <p:cNvPr id="4" name="Content Placeholder 2">
            <a:extLst>
              <a:ext uri="{FF2B5EF4-FFF2-40B4-BE49-F238E27FC236}">
                <a16:creationId xmlns:a16="http://schemas.microsoft.com/office/drawing/2014/main" id="{EA014501-5653-4C9F-8380-441280A41C35}"/>
              </a:ext>
            </a:extLst>
          </p:cNvPr>
          <p:cNvSpPr txBox="1">
            <a:spLocks/>
          </p:cNvSpPr>
          <p:nvPr/>
        </p:nvSpPr>
        <p:spPr>
          <a:xfrm>
            <a:off x="438492" y="1670567"/>
            <a:ext cx="10385295" cy="4707032"/>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sz="1800" dirty="0">
                <a:solidFill>
                  <a:schemeClr val="tx1"/>
                </a:solidFill>
                <a:latin typeface="Arial" panose="020B0604020202020204" pitchFamily="34" charset="0"/>
                <a:cs typeface="Arial" panose="020B0604020202020204" pitchFamily="34" charset="0"/>
              </a:rPr>
              <a:t>It is challenging to recruit candidates with a regulation mindset, the pool of experienced gambling marketeers is limited. Brand reputation can help attract stronger candidates. Communicate your values and objectives linked with regulation and social responsibility – make sure your brand promotes itself.</a:t>
            </a:r>
          </a:p>
          <a:p>
            <a:r>
              <a:rPr lang="en-GB" sz="1800" dirty="0">
                <a:solidFill>
                  <a:schemeClr val="tx1"/>
                </a:solidFill>
                <a:latin typeface="Arial" panose="020B0604020202020204" pitchFamily="34" charset="0"/>
                <a:cs typeface="Arial" panose="020B0604020202020204" pitchFamily="34" charset="0"/>
              </a:rPr>
              <a:t> </a:t>
            </a:r>
          </a:p>
          <a:p>
            <a:r>
              <a:rPr lang="en-GB" sz="1800" dirty="0">
                <a:solidFill>
                  <a:schemeClr val="tx1"/>
                </a:solidFill>
                <a:latin typeface="Arial" panose="020B0604020202020204" pitchFamily="34" charset="0"/>
                <a:cs typeface="Arial" panose="020B0604020202020204" pitchFamily="34" charset="0"/>
              </a:rPr>
              <a:t>Listening to customers and contact centre calls provides invaluable insight into your audience. Consider specific training relating to compliance, marketing guidelines and gambling harms (problem gambling) as part of induction.</a:t>
            </a:r>
          </a:p>
          <a:p>
            <a:r>
              <a:rPr lang="en-GB" sz="1800" dirty="0">
                <a:solidFill>
                  <a:schemeClr val="tx1"/>
                </a:solidFill>
                <a:latin typeface="Arial" panose="020B0604020202020204" pitchFamily="34" charset="0"/>
                <a:cs typeface="Arial" panose="020B0604020202020204" pitchFamily="34" charset="0"/>
              </a:rPr>
              <a:t> </a:t>
            </a:r>
          </a:p>
          <a:p>
            <a:r>
              <a:rPr lang="en-GB" sz="1800" dirty="0">
                <a:solidFill>
                  <a:schemeClr val="tx1"/>
                </a:solidFill>
                <a:latin typeface="Arial" panose="020B0604020202020204" pitchFamily="34" charset="0"/>
                <a:cs typeface="Arial" panose="020B0604020202020204" pitchFamily="34" charset="0"/>
              </a:rPr>
              <a:t>Should be consistent across the business, product design, data and other departments involved in marketing campaigns. Consider tying RG metrics with financial KPIs and incorporate appropriate reporting to monitor both.  </a:t>
            </a:r>
          </a:p>
          <a:p>
            <a:r>
              <a:rPr lang="en-GB" sz="1800" dirty="0">
                <a:solidFill>
                  <a:schemeClr val="tx1"/>
                </a:solidFill>
                <a:latin typeface="Arial" panose="020B0604020202020204" pitchFamily="34" charset="0"/>
                <a:cs typeface="Arial" panose="020B0604020202020204" pitchFamily="34" charset="0"/>
              </a:rPr>
              <a:t> </a:t>
            </a:r>
          </a:p>
          <a:p>
            <a:br>
              <a:rPr lang="en-GB" sz="1800" dirty="0">
                <a:solidFill>
                  <a:schemeClr val="tx1"/>
                </a:solidFill>
                <a:latin typeface="Arial" panose="020B0604020202020204" pitchFamily="34" charset="0"/>
                <a:cs typeface="Arial" panose="020B0604020202020204" pitchFamily="34" charset="0"/>
              </a:rPr>
            </a:br>
            <a:r>
              <a:rPr lang="en-GB" sz="1800" dirty="0">
                <a:solidFill>
                  <a:schemeClr val="tx1"/>
                </a:solidFill>
                <a:latin typeface="Arial" panose="020B0604020202020204" pitchFamily="34" charset="0"/>
                <a:cs typeface="Arial" panose="020B0604020202020204" pitchFamily="34" charset="0"/>
              </a:rPr>
              <a:t>Buy-in at senior level, buy-in from your CEO is key. Is safer gambling part of your business objectives? Consider internal communications and linking business strategies with safer </a:t>
            </a:r>
            <a:br>
              <a:rPr lang="en-GB" sz="1800" dirty="0">
                <a:solidFill>
                  <a:schemeClr val="tx1"/>
                </a:solidFill>
                <a:latin typeface="Arial" panose="020B0604020202020204" pitchFamily="34" charset="0"/>
                <a:cs typeface="Arial" panose="020B0604020202020204" pitchFamily="34" charset="0"/>
              </a:rPr>
            </a:br>
            <a:r>
              <a:rPr lang="en-GB" sz="1800" dirty="0">
                <a:solidFill>
                  <a:schemeClr val="tx1"/>
                </a:solidFill>
                <a:latin typeface="Arial" panose="020B0604020202020204" pitchFamily="34" charset="0"/>
                <a:cs typeface="Arial" panose="020B0604020202020204" pitchFamily="34" charset="0"/>
              </a:rPr>
              <a:t>gambling objectives – disseminate that message across the business. </a:t>
            </a:r>
          </a:p>
          <a:p>
            <a:endParaRPr lang="en-GB" dirty="0"/>
          </a:p>
        </p:txBody>
      </p:sp>
      <p:sp>
        <p:nvSpPr>
          <p:cNvPr id="5" name="TextBox 4">
            <a:extLst>
              <a:ext uri="{FF2B5EF4-FFF2-40B4-BE49-F238E27FC236}">
                <a16:creationId xmlns:a16="http://schemas.microsoft.com/office/drawing/2014/main" id="{B2DD38F3-50E4-4ECE-8821-D87B5734F127}"/>
              </a:ext>
            </a:extLst>
          </p:cNvPr>
          <p:cNvSpPr txBox="1"/>
          <p:nvPr/>
        </p:nvSpPr>
        <p:spPr>
          <a:xfrm>
            <a:off x="518346" y="1301235"/>
            <a:ext cx="1710081" cy="369332"/>
          </a:xfrm>
          <a:prstGeom prst="rect">
            <a:avLst/>
          </a:prstGeom>
          <a:solidFill>
            <a:srgbClr val="CCECFF"/>
          </a:solidFill>
        </p:spPr>
        <p:txBody>
          <a:bodyPr wrap="square" rtlCol="0">
            <a:spAutoFit/>
          </a:bodyPr>
          <a:lstStyle/>
          <a:p>
            <a:r>
              <a:rPr lang="en-GB" b="1">
                <a:latin typeface="Arial" panose="020B0604020202020204" pitchFamily="34" charset="0"/>
                <a:cs typeface="Arial" panose="020B0604020202020204" pitchFamily="34" charset="0"/>
              </a:rPr>
              <a:t>Recruitment</a:t>
            </a:r>
            <a:endParaRPr lang="en-GB">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B0A0C53-CD39-49E5-946C-470E4A93A0B4}"/>
              </a:ext>
            </a:extLst>
          </p:cNvPr>
          <p:cNvSpPr txBox="1"/>
          <p:nvPr/>
        </p:nvSpPr>
        <p:spPr>
          <a:xfrm>
            <a:off x="518345" y="3818569"/>
            <a:ext cx="3376322" cy="369332"/>
          </a:xfrm>
          <a:prstGeom prst="rect">
            <a:avLst/>
          </a:prstGeom>
          <a:solidFill>
            <a:srgbClr val="99CCFF"/>
          </a:solidFill>
        </p:spPr>
        <p:txBody>
          <a:bodyPr wrap="square" rtlCol="0">
            <a:spAutoFit/>
          </a:bodyPr>
          <a:lstStyle/>
          <a:p>
            <a:r>
              <a:rPr lang="en-GB" b="1">
                <a:latin typeface="Arial" panose="020B0604020202020204" pitchFamily="34" charset="0"/>
                <a:cs typeface="Arial" panose="020B0604020202020204" pitchFamily="34" charset="0"/>
              </a:rPr>
              <a:t>Team objectives</a:t>
            </a:r>
            <a:endParaRPr lang="en-GB">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ADB3E64-466B-460C-AB49-FE19F45B80B9}"/>
              </a:ext>
            </a:extLst>
          </p:cNvPr>
          <p:cNvSpPr txBox="1"/>
          <p:nvPr/>
        </p:nvSpPr>
        <p:spPr>
          <a:xfrm>
            <a:off x="518345" y="2670099"/>
            <a:ext cx="2428055" cy="369332"/>
          </a:xfrm>
          <a:prstGeom prst="rect">
            <a:avLst/>
          </a:prstGeom>
          <a:solidFill>
            <a:srgbClr val="CCECFF"/>
          </a:solidFill>
        </p:spPr>
        <p:txBody>
          <a:bodyPr wrap="square" rtlCol="0">
            <a:spAutoFit/>
          </a:bodyPr>
          <a:lstStyle/>
          <a:p>
            <a:r>
              <a:rPr lang="en-GB" b="1">
                <a:latin typeface="Arial" panose="020B0604020202020204" pitchFamily="34" charset="0"/>
                <a:cs typeface="Arial" panose="020B0604020202020204" pitchFamily="34" charset="0"/>
              </a:rPr>
              <a:t>Onboarding</a:t>
            </a:r>
            <a:endParaRPr lang="en-GB">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06AEE84-5B21-4927-B918-A3E0155B10A0}"/>
              </a:ext>
            </a:extLst>
          </p:cNvPr>
          <p:cNvSpPr txBox="1"/>
          <p:nvPr/>
        </p:nvSpPr>
        <p:spPr>
          <a:xfrm>
            <a:off x="518345" y="5056504"/>
            <a:ext cx="4466828" cy="369332"/>
          </a:xfrm>
          <a:prstGeom prst="rect">
            <a:avLst/>
          </a:prstGeom>
          <a:solidFill>
            <a:srgbClr val="99CCFF"/>
          </a:solidFill>
        </p:spPr>
        <p:txBody>
          <a:bodyPr wrap="square" rtlCol="0">
            <a:spAutoFit/>
          </a:bodyPr>
          <a:lstStyle/>
          <a:p>
            <a:r>
              <a:rPr lang="en-GB" b="1">
                <a:latin typeface="Arial" panose="020B0604020202020204" pitchFamily="34" charset="0"/>
                <a:cs typeface="Arial" panose="020B0604020202020204" pitchFamily="34" charset="0"/>
              </a:rPr>
              <a:t>Culture</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5349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D16223C-0AD3-4D19-9857-C9E62F9A549C}"/>
              </a:ext>
            </a:extLst>
          </p:cNvPr>
          <p:cNvSpPr>
            <a:spLocks noGrp="1"/>
          </p:cNvSpPr>
          <p:nvPr>
            <p:ph type="title"/>
          </p:nvPr>
        </p:nvSpPr>
        <p:spPr>
          <a:xfrm>
            <a:off x="720738" y="-348433"/>
            <a:ext cx="10515600" cy="1325563"/>
          </a:xfrm>
        </p:spPr>
        <p:txBody>
          <a:bodyPr>
            <a:normAutofit/>
          </a:bodyPr>
          <a:lstStyle/>
          <a:p>
            <a:r>
              <a:rPr lang="en-GB" sz="4400">
                <a:solidFill>
                  <a:schemeClr val="bg1"/>
                </a:solidFill>
                <a:latin typeface="Arial" panose="020B0604020202020204" pitchFamily="34" charset="0"/>
                <a:cs typeface="Arial" panose="020B0604020202020204" pitchFamily="34" charset="0"/>
              </a:rPr>
              <a:t>Design process</a:t>
            </a:r>
          </a:p>
        </p:txBody>
      </p:sp>
      <p:sp>
        <p:nvSpPr>
          <p:cNvPr id="4" name="Content Placeholder 2">
            <a:extLst>
              <a:ext uri="{FF2B5EF4-FFF2-40B4-BE49-F238E27FC236}">
                <a16:creationId xmlns:a16="http://schemas.microsoft.com/office/drawing/2014/main" id="{EA014501-5653-4C9F-8380-441280A41C35}"/>
              </a:ext>
            </a:extLst>
          </p:cNvPr>
          <p:cNvSpPr txBox="1">
            <a:spLocks/>
          </p:cNvSpPr>
          <p:nvPr/>
        </p:nvSpPr>
        <p:spPr>
          <a:xfrm>
            <a:off x="438492" y="1670567"/>
            <a:ext cx="10385295" cy="47070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sz="1800">
                <a:solidFill>
                  <a:schemeClr val="tx1"/>
                </a:solidFill>
                <a:latin typeface="Arial" panose="020B0604020202020204" pitchFamily="34" charset="0"/>
                <a:cs typeface="Arial" panose="020B0604020202020204" pitchFamily="34" charset="0"/>
              </a:rPr>
              <a:t>Incorporate marketing compliance consideration into the design process from the start. Ensure your team members understand their individual responsibilities in relation to marketing compliance. </a:t>
            </a:r>
          </a:p>
          <a:p>
            <a:endParaRPr lang="en-GB" sz="1800">
              <a:solidFill>
                <a:schemeClr val="tx1"/>
              </a:solidFill>
              <a:latin typeface="Arial" panose="020B0604020202020204" pitchFamily="34" charset="0"/>
              <a:cs typeface="Arial" panose="020B0604020202020204" pitchFamily="34" charset="0"/>
            </a:endParaRPr>
          </a:p>
          <a:p>
            <a:r>
              <a:rPr lang="en-GB" sz="1800">
                <a:solidFill>
                  <a:schemeClr val="tx1"/>
                </a:solidFill>
                <a:latin typeface="Arial" panose="020B0604020202020204" pitchFamily="34" charset="0"/>
                <a:cs typeface="Arial" panose="020B0604020202020204" pitchFamily="34" charset="0"/>
              </a:rPr>
              <a:t>Don’t treat it like a tick box exercise. Aim to integrate marketing compliance with marketing. Consider having a marketing compliance owner within your department and how to involve compliance throughout the design process. </a:t>
            </a:r>
          </a:p>
          <a:p>
            <a:r>
              <a:rPr lang="en-GB" sz="1800">
                <a:solidFill>
                  <a:schemeClr val="tx1"/>
                </a:solidFill>
                <a:latin typeface="Arial" panose="020B0604020202020204" pitchFamily="34" charset="0"/>
                <a:cs typeface="Arial" panose="020B0604020202020204" pitchFamily="34" charset="0"/>
              </a:rPr>
              <a:t> </a:t>
            </a:r>
          </a:p>
          <a:p>
            <a:r>
              <a:rPr lang="en-GB" sz="1800">
                <a:solidFill>
                  <a:schemeClr val="tx1"/>
                </a:solidFill>
                <a:latin typeface="Arial" panose="020B0604020202020204" pitchFamily="34" charset="0"/>
                <a:cs typeface="Arial" panose="020B0604020202020204" pitchFamily="34" charset="0"/>
              </a:rPr>
              <a:t>Work with your teams and have a consistent approach to marketing to individuals who return to gambling after a period of self-exclusion as well as towards customers who are under risk reviews on the back of their activity indicating potential risk of harm.</a:t>
            </a:r>
          </a:p>
          <a:p>
            <a:r>
              <a:rPr lang="en-GB" sz="1800">
                <a:solidFill>
                  <a:schemeClr val="tx1"/>
                </a:solidFill>
                <a:latin typeface="Arial" panose="020B0604020202020204" pitchFamily="34" charset="0"/>
                <a:cs typeface="Arial" panose="020B0604020202020204" pitchFamily="34" charset="0"/>
              </a:rPr>
              <a:t> </a:t>
            </a:r>
            <a:br>
              <a:rPr lang="en-GB" sz="1800">
                <a:solidFill>
                  <a:schemeClr val="tx1"/>
                </a:solidFill>
                <a:latin typeface="Arial" panose="020B0604020202020204" pitchFamily="34" charset="0"/>
                <a:cs typeface="Arial" panose="020B0604020202020204" pitchFamily="34" charset="0"/>
              </a:rPr>
            </a:br>
            <a:r>
              <a:rPr lang="en-GB" sz="1800">
                <a:solidFill>
                  <a:schemeClr val="tx1"/>
                </a:solidFill>
                <a:latin typeface="Arial" panose="020B0604020202020204" pitchFamily="34" charset="0"/>
                <a:cs typeface="Arial" panose="020B0604020202020204" pitchFamily="34" charset="0"/>
              </a:rPr>
              <a:t>Timing commercial activities like game launches should be carefully planned in consideration of responsible gambling and sending a consistent message to audiences. Establish ethical principles with third parties and bring them on board. </a:t>
            </a:r>
            <a:endParaRPr lang="en-GB"/>
          </a:p>
        </p:txBody>
      </p:sp>
      <p:sp>
        <p:nvSpPr>
          <p:cNvPr id="5" name="TextBox 4">
            <a:extLst>
              <a:ext uri="{FF2B5EF4-FFF2-40B4-BE49-F238E27FC236}">
                <a16:creationId xmlns:a16="http://schemas.microsoft.com/office/drawing/2014/main" id="{B2DD38F3-50E4-4ECE-8821-D87B5734F127}"/>
              </a:ext>
            </a:extLst>
          </p:cNvPr>
          <p:cNvSpPr txBox="1"/>
          <p:nvPr/>
        </p:nvSpPr>
        <p:spPr>
          <a:xfrm>
            <a:off x="518346" y="1301235"/>
            <a:ext cx="1710081" cy="369332"/>
          </a:xfrm>
          <a:prstGeom prst="rect">
            <a:avLst/>
          </a:prstGeom>
          <a:solidFill>
            <a:srgbClr val="CCECFF"/>
          </a:solidFill>
        </p:spPr>
        <p:txBody>
          <a:bodyPr wrap="square" rtlCol="0">
            <a:spAutoFit/>
          </a:bodyPr>
          <a:lstStyle/>
          <a:p>
            <a:r>
              <a:rPr lang="en-GB" b="1">
                <a:latin typeface="Arial" panose="020B0604020202020204" pitchFamily="34" charset="0"/>
                <a:cs typeface="Arial" panose="020B0604020202020204" pitchFamily="34" charset="0"/>
              </a:rPr>
              <a:t>Ownership</a:t>
            </a:r>
            <a:endParaRPr lang="en-GB">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B0A0C53-CD39-49E5-946C-470E4A93A0B4}"/>
              </a:ext>
            </a:extLst>
          </p:cNvPr>
          <p:cNvSpPr txBox="1"/>
          <p:nvPr/>
        </p:nvSpPr>
        <p:spPr>
          <a:xfrm>
            <a:off x="518345" y="3542709"/>
            <a:ext cx="3376322" cy="369332"/>
          </a:xfrm>
          <a:prstGeom prst="rect">
            <a:avLst/>
          </a:prstGeom>
          <a:solidFill>
            <a:srgbClr val="99CCFF"/>
          </a:solidFill>
        </p:spPr>
        <p:txBody>
          <a:bodyPr wrap="square" rtlCol="0">
            <a:spAutoFit/>
          </a:bodyPr>
          <a:lstStyle/>
          <a:p>
            <a:r>
              <a:rPr lang="en-GB" b="1">
                <a:latin typeface="Arial" panose="020B0604020202020204" pitchFamily="34" charset="0"/>
                <a:cs typeface="Arial" panose="020B0604020202020204" pitchFamily="34" charset="0"/>
              </a:rPr>
              <a:t>Single customer view</a:t>
            </a:r>
            <a:endParaRPr lang="en-GB">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ADB3E64-466B-460C-AB49-FE19F45B80B9}"/>
              </a:ext>
            </a:extLst>
          </p:cNvPr>
          <p:cNvSpPr txBox="1"/>
          <p:nvPr/>
        </p:nvSpPr>
        <p:spPr>
          <a:xfrm>
            <a:off x="518345" y="2267318"/>
            <a:ext cx="2428055" cy="369332"/>
          </a:xfrm>
          <a:prstGeom prst="rect">
            <a:avLst/>
          </a:prstGeom>
          <a:solidFill>
            <a:srgbClr val="CCECFF"/>
          </a:solidFill>
        </p:spPr>
        <p:txBody>
          <a:bodyPr wrap="square" rtlCol="0">
            <a:spAutoFit/>
          </a:bodyPr>
          <a:lstStyle/>
          <a:p>
            <a:r>
              <a:rPr lang="en-GB" b="1">
                <a:latin typeface="Arial" panose="020B0604020202020204" pitchFamily="34" charset="0"/>
                <a:cs typeface="Arial" panose="020B0604020202020204" pitchFamily="34" charset="0"/>
              </a:rPr>
              <a:t>Compliance</a:t>
            </a:r>
            <a:endParaRPr lang="en-GB">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06AEE84-5B21-4927-B918-A3E0155B10A0}"/>
              </a:ext>
            </a:extLst>
          </p:cNvPr>
          <p:cNvSpPr txBox="1"/>
          <p:nvPr/>
        </p:nvSpPr>
        <p:spPr>
          <a:xfrm>
            <a:off x="518345" y="4712806"/>
            <a:ext cx="4466828" cy="369332"/>
          </a:xfrm>
          <a:prstGeom prst="rect">
            <a:avLst/>
          </a:prstGeom>
          <a:solidFill>
            <a:srgbClr val="99CCFF"/>
          </a:solidFill>
        </p:spPr>
        <p:txBody>
          <a:bodyPr wrap="square" rtlCol="0">
            <a:spAutoFit/>
          </a:bodyPr>
          <a:lstStyle/>
          <a:p>
            <a:r>
              <a:rPr lang="en-GB" b="1">
                <a:latin typeface="Arial" panose="020B0604020202020204" pitchFamily="34" charset="0"/>
                <a:cs typeface="Arial" panose="020B0604020202020204" pitchFamily="34" charset="0"/>
              </a:rPr>
              <a:t>Investment</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1210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D16223C-0AD3-4D19-9857-C9E62F9A549C}"/>
              </a:ext>
            </a:extLst>
          </p:cNvPr>
          <p:cNvSpPr>
            <a:spLocks noGrp="1"/>
          </p:cNvSpPr>
          <p:nvPr>
            <p:ph type="title"/>
          </p:nvPr>
        </p:nvSpPr>
        <p:spPr>
          <a:xfrm>
            <a:off x="720738" y="-348433"/>
            <a:ext cx="10515600" cy="1325563"/>
          </a:xfrm>
        </p:spPr>
        <p:txBody>
          <a:bodyPr>
            <a:normAutofit/>
          </a:bodyPr>
          <a:lstStyle/>
          <a:p>
            <a:r>
              <a:rPr lang="en-GB" sz="4400">
                <a:solidFill>
                  <a:schemeClr val="bg1"/>
                </a:solidFill>
                <a:latin typeface="Arial" panose="020B0604020202020204" pitchFamily="34" charset="0"/>
                <a:cs typeface="Arial" panose="020B0604020202020204" pitchFamily="34" charset="0"/>
              </a:rPr>
              <a:t>Evaluation</a:t>
            </a:r>
          </a:p>
        </p:txBody>
      </p:sp>
      <p:sp>
        <p:nvSpPr>
          <p:cNvPr id="4" name="Content Placeholder 2">
            <a:extLst>
              <a:ext uri="{FF2B5EF4-FFF2-40B4-BE49-F238E27FC236}">
                <a16:creationId xmlns:a16="http://schemas.microsoft.com/office/drawing/2014/main" id="{EA014501-5653-4C9F-8380-441280A41C35}"/>
              </a:ext>
            </a:extLst>
          </p:cNvPr>
          <p:cNvSpPr txBox="1">
            <a:spLocks/>
          </p:cNvSpPr>
          <p:nvPr/>
        </p:nvSpPr>
        <p:spPr>
          <a:xfrm>
            <a:off x="438492" y="1670567"/>
            <a:ext cx="10385295" cy="470703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sz="1800" dirty="0">
                <a:solidFill>
                  <a:schemeClr val="tx1"/>
                </a:solidFill>
                <a:latin typeface="Arial"/>
                <a:cs typeface="Arial"/>
              </a:rPr>
              <a:t>Your team members should understand the compliance elements of their roles, work in line with your safer gambling strategy and constantly go through online training to be up to speed.</a:t>
            </a:r>
          </a:p>
          <a:p>
            <a:endParaRPr lang="en-GB" sz="1800" dirty="0">
              <a:solidFill>
                <a:schemeClr val="tx1"/>
              </a:solidFill>
              <a:latin typeface="Arial" panose="020B0604020202020204" pitchFamily="34" charset="0"/>
              <a:cs typeface="Arial" panose="020B0604020202020204" pitchFamily="34" charset="0"/>
            </a:endParaRPr>
          </a:p>
          <a:p>
            <a:r>
              <a:rPr lang="en-GB" sz="1800" dirty="0">
                <a:solidFill>
                  <a:schemeClr val="tx1"/>
                </a:solidFill>
                <a:latin typeface="Arial"/>
                <a:cs typeface="Arial"/>
              </a:rPr>
              <a:t>Responsible gambling and evaluation need to be integrated. Incorporate evaluation in marketing processes, alongside commercial evaluation. How could you approach evaluating marketing elements?</a:t>
            </a:r>
          </a:p>
          <a:p>
            <a:endParaRPr lang="en-GB" sz="1800" dirty="0">
              <a:solidFill>
                <a:schemeClr val="tx1"/>
              </a:solidFill>
              <a:latin typeface="Arial" panose="020B0604020202020204" pitchFamily="34" charset="0"/>
              <a:cs typeface="Arial" panose="020B0604020202020204" pitchFamily="34" charset="0"/>
            </a:endParaRPr>
          </a:p>
          <a:p>
            <a:r>
              <a:rPr lang="en-GB" sz="1800" dirty="0">
                <a:solidFill>
                  <a:schemeClr val="tx1"/>
                </a:solidFill>
                <a:latin typeface="Arial"/>
                <a:cs typeface="Arial"/>
              </a:rPr>
              <a:t>Coordinate your activity with compliance to understand product innovation, associated risks and work together on marketing solutions fit for the current regulatory landscape. </a:t>
            </a:r>
            <a:endParaRPr lang="en-GB" sz="1800" dirty="0">
              <a:solidFill>
                <a:schemeClr val="tx1"/>
              </a:solidFill>
              <a:latin typeface="Arial" panose="020B0604020202020204" pitchFamily="34" charset="0"/>
              <a:cs typeface="Arial" panose="020B0604020202020204" pitchFamily="34" charset="0"/>
            </a:endParaRPr>
          </a:p>
          <a:p>
            <a:endParaRPr lang="en-GB" sz="1800" dirty="0">
              <a:solidFill>
                <a:schemeClr val="tx1"/>
              </a:solidFill>
              <a:latin typeface="Arial" panose="020B0604020202020204" pitchFamily="34" charset="0"/>
              <a:cs typeface="Arial" panose="020B0604020202020204" pitchFamily="34" charset="0"/>
            </a:endParaRPr>
          </a:p>
          <a:p>
            <a:r>
              <a:rPr lang="en-US" sz="1800" dirty="0">
                <a:solidFill>
                  <a:schemeClr val="tx1"/>
                </a:solidFill>
                <a:latin typeface="Arial"/>
                <a:cs typeface="Arial"/>
              </a:rPr>
              <a:t>Share learnings from current practice and take part in collaborative projects which can benefit your own business and other companies.</a:t>
            </a:r>
            <a:endParaRPr lang="en-GB" dirty="0">
              <a:solidFill>
                <a:schemeClr val="tx1"/>
              </a:solidFill>
              <a:latin typeface="Arial"/>
              <a:cs typeface="Arial"/>
            </a:endParaRPr>
          </a:p>
        </p:txBody>
      </p:sp>
      <p:sp>
        <p:nvSpPr>
          <p:cNvPr id="5" name="TextBox 4">
            <a:extLst>
              <a:ext uri="{FF2B5EF4-FFF2-40B4-BE49-F238E27FC236}">
                <a16:creationId xmlns:a16="http://schemas.microsoft.com/office/drawing/2014/main" id="{B2DD38F3-50E4-4ECE-8821-D87B5734F127}"/>
              </a:ext>
            </a:extLst>
          </p:cNvPr>
          <p:cNvSpPr txBox="1"/>
          <p:nvPr/>
        </p:nvSpPr>
        <p:spPr>
          <a:xfrm>
            <a:off x="518346" y="1301235"/>
            <a:ext cx="1710081" cy="369332"/>
          </a:xfrm>
          <a:prstGeom prst="rect">
            <a:avLst/>
          </a:prstGeom>
          <a:solidFill>
            <a:srgbClr val="CCECFF"/>
          </a:solidFill>
        </p:spPr>
        <p:txBody>
          <a:bodyPr wrap="square" rtlCol="0">
            <a:spAutoFit/>
          </a:bodyPr>
          <a:lstStyle/>
          <a:p>
            <a:r>
              <a:rPr lang="en-GB" b="1">
                <a:latin typeface="Arial" panose="020B0604020202020204" pitchFamily="34" charset="0"/>
                <a:cs typeface="Arial" panose="020B0604020202020204" pitchFamily="34" charset="0"/>
              </a:rPr>
              <a:t>Of training</a:t>
            </a:r>
            <a:endParaRPr lang="en-GB">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B0A0C53-CD39-49E5-946C-470E4A93A0B4}"/>
              </a:ext>
            </a:extLst>
          </p:cNvPr>
          <p:cNvSpPr txBox="1"/>
          <p:nvPr/>
        </p:nvSpPr>
        <p:spPr>
          <a:xfrm>
            <a:off x="518345" y="3564187"/>
            <a:ext cx="3376322" cy="369332"/>
          </a:xfrm>
          <a:prstGeom prst="rect">
            <a:avLst/>
          </a:prstGeom>
          <a:solidFill>
            <a:srgbClr val="99CCFF"/>
          </a:solidFill>
        </p:spPr>
        <p:txBody>
          <a:bodyPr wrap="square" rtlCol="0">
            <a:spAutoFit/>
          </a:bodyPr>
          <a:lstStyle/>
          <a:p>
            <a:r>
              <a:rPr lang="en-GB" b="1">
                <a:latin typeface="Arial" panose="020B0604020202020204" pitchFamily="34" charset="0"/>
                <a:cs typeface="Arial" panose="020B0604020202020204" pitchFamily="34" charset="0"/>
              </a:rPr>
              <a:t>Innovation</a:t>
            </a:r>
            <a:endParaRPr lang="en-GB">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ADB3E64-466B-460C-AB49-FE19F45B80B9}"/>
              </a:ext>
            </a:extLst>
          </p:cNvPr>
          <p:cNvSpPr txBox="1"/>
          <p:nvPr/>
        </p:nvSpPr>
        <p:spPr>
          <a:xfrm>
            <a:off x="518345" y="2319335"/>
            <a:ext cx="2698833" cy="369332"/>
          </a:xfrm>
          <a:prstGeom prst="rect">
            <a:avLst/>
          </a:prstGeom>
          <a:solidFill>
            <a:srgbClr val="CCECFF"/>
          </a:solidFill>
        </p:spPr>
        <p:txBody>
          <a:bodyPr wrap="square" rtlCol="0">
            <a:spAutoFit/>
          </a:bodyPr>
          <a:lstStyle/>
          <a:p>
            <a:r>
              <a:rPr lang="en-GB" b="1">
                <a:latin typeface="Arial" panose="020B0604020202020204" pitchFamily="34" charset="0"/>
                <a:cs typeface="Arial" panose="020B0604020202020204" pitchFamily="34" charset="0"/>
              </a:rPr>
              <a:t>Responsible gambling</a:t>
            </a:r>
            <a:endParaRPr lang="en-GB">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06AEE84-5B21-4927-B918-A3E0155B10A0}"/>
              </a:ext>
            </a:extLst>
          </p:cNvPr>
          <p:cNvSpPr txBox="1"/>
          <p:nvPr/>
        </p:nvSpPr>
        <p:spPr>
          <a:xfrm>
            <a:off x="518345" y="4570407"/>
            <a:ext cx="4466828" cy="369332"/>
          </a:xfrm>
          <a:prstGeom prst="rect">
            <a:avLst/>
          </a:prstGeom>
          <a:solidFill>
            <a:srgbClr val="99CCFF"/>
          </a:solidFill>
        </p:spPr>
        <p:txBody>
          <a:bodyPr wrap="square" rtlCol="0">
            <a:spAutoFit/>
          </a:bodyPr>
          <a:lstStyle/>
          <a:p>
            <a:r>
              <a:rPr lang="en-GB" b="1">
                <a:latin typeface="Arial" panose="020B0604020202020204" pitchFamily="34" charset="0"/>
                <a:cs typeface="Arial" panose="020B0604020202020204" pitchFamily="34" charset="0"/>
              </a:rPr>
              <a:t>Practice sharing forums</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2273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AE9AF9-C275-4CA0-937B-A8BEA48DA057}"/>
              </a:ext>
            </a:extLst>
          </p:cNvPr>
          <p:cNvSpPr>
            <a:spLocks noGrp="1"/>
          </p:cNvSpPr>
          <p:nvPr>
            <p:ph type="title"/>
          </p:nvPr>
        </p:nvSpPr>
        <p:spPr>
          <a:xfrm>
            <a:off x="498722" y="-40059"/>
            <a:ext cx="10515600" cy="1325563"/>
          </a:xfrm>
        </p:spPr>
        <p:txBody>
          <a:bodyPr/>
          <a:lstStyle/>
          <a:p>
            <a:r>
              <a:rPr lang="en-GB">
                <a:solidFill>
                  <a:schemeClr val="bg1"/>
                </a:solidFill>
                <a:latin typeface="Arial" panose="020B0604020202020204" pitchFamily="34" charset="0"/>
                <a:cs typeface="Arial" panose="020B0604020202020204" pitchFamily="34" charset="0"/>
              </a:rPr>
              <a:t>Feedback from the day</a:t>
            </a:r>
          </a:p>
        </p:txBody>
      </p:sp>
      <p:sp>
        <p:nvSpPr>
          <p:cNvPr id="5" name="Content Placeholder 4">
            <a:extLst>
              <a:ext uri="{FF2B5EF4-FFF2-40B4-BE49-F238E27FC236}">
                <a16:creationId xmlns:a16="http://schemas.microsoft.com/office/drawing/2014/main" id="{CCB2A916-DA55-48B7-A4A7-C696B2AE1A12}"/>
              </a:ext>
            </a:extLst>
          </p:cNvPr>
          <p:cNvSpPr>
            <a:spLocks noGrp="1"/>
          </p:cNvSpPr>
          <p:nvPr>
            <p:ph idx="1"/>
          </p:nvPr>
        </p:nvSpPr>
        <p:spPr>
          <a:xfrm>
            <a:off x="309880" y="1385358"/>
            <a:ext cx="7207522" cy="4507442"/>
          </a:xfrm>
        </p:spPr>
        <p:txBody>
          <a:bodyPr>
            <a:noAutofit/>
          </a:bodyPr>
          <a:lstStyle/>
          <a:p>
            <a:pPr marL="0" indent="0">
              <a:buNone/>
            </a:pP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a:t>
            </a:r>
            <a:r>
              <a:rPr lang="en-GB" sz="1800" dirty="0">
                <a:latin typeface="Arial" panose="020B0604020202020204" pitchFamily="34" charset="0"/>
                <a:cs typeface="Arial" panose="020B0604020202020204" pitchFamily="34" charset="0"/>
              </a:rPr>
              <a:t>We all face similar challenges; no-one has best practice. </a:t>
            </a:r>
            <a:r>
              <a:rPr lang="en-GB" sz="1800" b="1" dirty="0">
                <a:latin typeface="Arial" panose="020B0604020202020204" pitchFamily="34" charset="0"/>
                <a:cs typeface="Arial" panose="020B0604020202020204" pitchFamily="34" charset="0"/>
              </a:rPr>
              <a:t>Test and learn and share.”</a:t>
            </a:r>
            <a:endParaRPr lang="en-GB" sz="1800" dirty="0">
              <a:latin typeface="Arial" panose="020B0604020202020204" pitchFamily="34" charset="0"/>
              <a:cs typeface="Arial" panose="020B0604020202020204" pitchFamily="34" charset="0"/>
            </a:endParaRPr>
          </a:p>
          <a:p>
            <a:pPr marL="0" indent="0">
              <a:buNone/>
            </a:pPr>
            <a:endParaRPr lang="en-GB" sz="1600" dirty="0">
              <a:latin typeface="Arial" panose="020B0604020202020204" pitchFamily="34" charset="0"/>
              <a:cs typeface="Arial" panose="020B0604020202020204" pitchFamily="34" charset="0"/>
            </a:endParaRPr>
          </a:p>
          <a:p>
            <a:pPr lvl="0"/>
            <a:r>
              <a:rPr lang="en-GB" sz="1600" b="1" dirty="0">
                <a:latin typeface="Arial" panose="020B0604020202020204" pitchFamily="34" charset="0"/>
                <a:cs typeface="Arial" panose="020B0604020202020204" pitchFamily="34" charset="0"/>
              </a:rPr>
              <a:t>Sharing platform </a:t>
            </a:r>
            <a:r>
              <a:rPr lang="en-GB" sz="1600" dirty="0">
                <a:latin typeface="Arial" panose="020B0604020202020204" pitchFamily="34" charset="0"/>
                <a:cs typeface="Arial" panose="020B0604020202020204" pitchFamily="34" charset="0"/>
              </a:rPr>
              <a:t>– providing the opportunity to understanding other operator’s methodologies and processes</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a:p>
            <a:pPr lvl="0"/>
            <a:r>
              <a:rPr lang="en-GB" sz="1600" b="1" dirty="0">
                <a:latin typeface="Arial" panose="020B0604020202020204" pitchFamily="34" charset="0"/>
                <a:cs typeface="Arial" panose="020B0604020202020204" pitchFamily="34" charset="0"/>
              </a:rPr>
              <a:t>Collaboration </a:t>
            </a:r>
            <a:r>
              <a:rPr lang="en-GB" sz="1600" dirty="0">
                <a:latin typeface="Arial" panose="020B0604020202020204" pitchFamily="34" charset="0"/>
                <a:cs typeface="Arial" panose="020B0604020202020204" pitchFamily="34" charset="0"/>
              </a:rPr>
              <a:t>– enabling tackling shared challenges, even if only in the form of discussions to begin with. Opportunity to work together, demonstrate progress made and change perceptions</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a:p>
            <a:pPr lvl="0"/>
            <a:r>
              <a:rPr lang="en-GB" sz="1600" b="1" dirty="0">
                <a:latin typeface="Arial" panose="020B0604020202020204" pitchFamily="34" charset="0"/>
                <a:cs typeface="Arial" panose="020B0604020202020204" pitchFamily="34" charset="0"/>
              </a:rPr>
              <a:t>Learning</a:t>
            </a:r>
            <a:r>
              <a:rPr lang="en-GB" sz="1600" dirty="0">
                <a:latin typeface="Arial" panose="020B0604020202020204" pitchFamily="34" charset="0"/>
                <a:cs typeface="Arial" panose="020B0604020202020204" pitchFamily="34" charset="0"/>
              </a:rPr>
              <a:t> – from each other</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a:p>
            <a:pPr lvl="0"/>
            <a:r>
              <a:rPr lang="en-GB" sz="1600" b="1" dirty="0">
                <a:latin typeface="Arial" panose="020B0604020202020204" pitchFamily="34" charset="0"/>
                <a:cs typeface="Arial" panose="020B0604020202020204" pitchFamily="34" charset="0"/>
              </a:rPr>
              <a:t>Relationship</a:t>
            </a:r>
            <a:r>
              <a:rPr lang="en-GB" sz="1600" dirty="0">
                <a:latin typeface="Arial" panose="020B0604020202020204" pitchFamily="34" charset="0"/>
                <a:cs typeface="Arial" panose="020B0604020202020204" pitchFamily="34" charset="0"/>
              </a:rPr>
              <a:t> – with the regulator and open two-way discussions - feeling included</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a:p>
            <a:pPr lvl="0"/>
            <a:r>
              <a:rPr lang="en-GB" sz="1600" b="1" dirty="0">
                <a:latin typeface="Arial" panose="020B0604020202020204" pitchFamily="34" charset="0"/>
                <a:cs typeface="Arial" panose="020B0604020202020204" pitchFamily="34" charset="0"/>
              </a:rPr>
              <a:t>New perspective </a:t>
            </a:r>
            <a:r>
              <a:rPr lang="en-GB" sz="1600" dirty="0">
                <a:latin typeface="Arial" panose="020B0604020202020204" pitchFamily="34" charset="0"/>
                <a:cs typeface="Arial" panose="020B0604020202020204" pitchFamily="34" charset="0"/>
              </a:rPr>
              <a:t>– helpful including of an external agency, more hands-on solutions and case studies would be beneficial, more focus on scenarios.</a:t>
            </a:r>
          </a:p>
          <a:p>
            <a:endParaRPr lang="en-GB" sz="1600" dirty="0">
              <a:latin typeface="Arial" panose="020B0604020202020204" pitchFamily="34" charset="0"/>
              <a:cs typeface="Arial" panose="020B0604020202020204" pitchFamily="34" charset="0"/>
            </a:endParaRPr>
          </a:p>
        </p:txBody>
      </p:sp>
      <p:pic>
        <p:nvPicPr>
          <p:cNvPr id="7" name="Picture 6" descr="post-it notes on a whiteboard">
            <a:extLst>
              <a:ext uri="{FF2B5EF4-FFF2-40B4-BE49-F238E27FC236}">
                <a16:creationId xmlns:a16="http://schemas.microsoft.com/office/drawing/2014/main" id="{59DE7B77-04A6-4021-B2B0-3675D883D4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9926" y="1715093"/>
            <a:ext cx="3921760" cy="2444564"/>
          </a:xfrm>
          <a:prstGeom prst="rect">
            <a:avLst/>
          </a:prstGeom>
        </p:spPr>
      </p:pic>
    </p:spTree>
    <p:extLst>
      <p:ext uri="{BB962C8B-B14F-4D97-AF65-F5344CB8AC3E}">
        <p14:creationId xmlns:p14="http://schemas.microsoft.com/office/powerpoint/2010/main" val="1876881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C96E-AE22-4FC0-A963-F5CE0F81891F}"/>
              </a:ext>
            </a:extLst>
          </p:cNvPr>
          <p:cNvSpPr>
            <a:spLocks noGrp="1"/>
          </p:cNvSpPr>
          <p:nvPr>
            <p:ph type="title"/>
          </p:nvPr>
        </p:nvSpPr>
        <p:spPr>
          <a:xfrm>
            <a:off x="958660" y="18255"/>
            <a:ext cx="10515600" cy="1325563"/>
          </a:xfrm>
        </p:spPr>
        <p:txBody>
          <a:bodyPr/>
          <a:lstStyle/>
          <a:p>
            <a:r>
              <a:rPr lang="en-GB">
                <a:solidFill>
                  <a:schemeClr val="bg1"/>
                </a:solidFill>
                <a:latin typeface="Arial" panose="020B0604020202020204" pitchFamily="34" charset="0"/>
                <a:cs typeface="Arial" panose="020B0604020202020204" pitchFamily="34" charset="0"/>
              </a:rPr>
              <a:t>Next steps</a:t>
            </a:r>
          </a:p>
        </p:txBody>
      </p:sp>
      <p:sp>
        <p:nvSpPr>
          <p:cNvPr id="3" name="Content Placeholder 2">
            <a:extLst>
              <a:ext uri="{FF2B5EF4-FFF2-40B4-BE49-F238E27FC236}">
                <a16:creationId xmlns:a16="http://schemas.microsoft.com/office/drawing/2014/main" id="{E8D7965D-3BD4-40E8-B6C6-D2799EC47B10}"/>
              </a:ext>
            </a:extLst>
          </p:cNvPr>
          <p:cNvSpPr>
            <a:spLocks noGrp="1"/>
          </p:cNvSpPr>
          <p:nvPr>
            <p:ph idx="1"/>
          </p:nvPr>
        </p:nvSpPr>
        <p:spPr>
          <a:xfrm>
            <a:off x="566744" y="1713297"/>
            <a:ext cx="10787056" cy="4463666"/>
          </a:xfrm>
        </p:spPr>
        <p:txBody>
          <a:bodyPr vert="horz" lIns="91440" tIns="45720" rIns="91440" bIns="45720" rtlCol="0" anchor="t">
            <a:normAutofit fontScale="55000" lnSpcReduction="20000"/>
          </a:bodyPr>
          <a:lstStyle/>
          <a:p>
            <a:pPr marL="0" indent="0">
              <a:buNone/>
            </a:pPr>
            <a:r>
              <a:rPr lang="en-GB" sz="2900">
                <a:latin typeface="Arial"/>
                <a:cs typeface="Arial"/>
              </a:rPr>
              <a:t>We are planning a follow-up event with marketing professionals. If you would like to get involved in next steps, </a:t>
            </a:r>
            <a:r>
              <a:rPr lang="en-GB" sz="2900" dirty="0">
                <a:latin typeface="Arial"/>
                <a:cs typeface="Arial"/>
              </a:rPr>
              <a:t>including industry collaboration, please contact: </a:t>
            </a:r>
            <a:r>
              <a:rPr lang="en-GB" sz="2900" dirty="0">
                <a:latin typeface="Arial"/>
                <a:cs typeface="Arial"/>
                <a:hlinkClick r:id="rId3"/>
              </a:rPr>
              <a:t>cocreation@gamblingcommission.gov.uk</a:t>
            </a:r>
            <a:r>
              <a:rPr lang="en-GB" sz="2900" dirty="0">
                <a:latin typeface="Arial"/>
                <a:cs typeface="Arial"/>
              </a:rPr>
              <a:t> </a:t>
            </a:r>
            <a:endParaRPr lang="en-GB" sz="2900">
              <a:latin typeface="Arial" panose="020B0604020202020204" pitchFamily="34" charset="0"/>
              <a:cs typeface="Arial" panose="020B0604020202020204" pitchFamily="34" charset="0"/>
            </a:endParaRPr>
          </a:p>
          <a:p>
            <a:pPr marL="0" indent="0">
              <a:buNone/>
            </a:pPr>
            <a:endParaRPr lang="en-GB" sz="2900">
              <a:latin typeface="Arial" panose="020B0604020202020204" pitchFamily="34" charset="0"/>
              <a:cs typeface="Arial" panose="020B0604020202020204" pitchFamily="34" charset="0"/>
            </a:endParaRPr>
          </a:p>
          <a:p>
            <a:pPr marL="0" indent="0">
              <a:buNone/>
            </a:pPr>
            <a:r>
              <a:rPr lang="en-GB" sz="2900">
                <a:latin typeface="Arial" panose="020B0604020202020204" pitchFamily="34" charset="0"/>
                <a:cs typeface="Arial" panose="020B0604020202020204" pitchFamily="34" charset="0"/>
              </a:rPr>
              <a:t>Relevant research discussed during this event can be found here:</a:t>
            </a:r>
            <a:br>
              <a:rPr lang="en-GB" sz="2900">
                <a:latin typeface="Arial" panose="020B0604020202020204" pitchFamily="34" charset="0"/>
                <a:cs typeface="Arial" panose="020B0604020202020204" pitchFamily="34" charset="0"/>
              </a:rPr>
            </a:br>
            <a:r>
              <a:rPr lang="en-GB" sz="2900">
                <a:latin typeface="Arial" panose="020B0604020202020204" pitchFamily="34" charset="0"/>
                <a:cs typeface="Arial" panose="020B0604020202020204" pitchFamily="34" charset="0"/>
              </a:rPr>
              <a:t> </a:t>
            </a:r>
            <a:endParaRPr lang="en-US" sz="2900">
              <a:latin typeface="Arial" panose="020B0604020202020204" pitchFamily="34" charset="0"/>
              <a:cs typeface="Arial" panose="020B0604020202020204" pitchFamily="34" charset="0"/>
            </a:endParaRPr>
          </a:p>
          <a:p>
            <a:pPr marL="0" indent="0">
              <a:buNone/>
            </a:pPr>
            <a:r>
              <a:rPr lang="en-US" sz="2900" b="1">
                <a:latin typeface="Arial" panose="020B0604020202020204" pitchFamily="34" charset="0"/>
                <a:cs typeface="Arial" panose="020B0604020202020204" pitchFamily="34" charset="0"/>
              </a:rPr>
              <a:t>2CV research</a:t>
            </a:r>
            <a:r>
              <a:rPr lang="en-US" sz="2900">
                <a:latin typeface="Arial" panose="020B0604020202020204" pitchFamily="34" charset="0"/>
                <a:cs typeface="Arial" panose="020B0604020202020204" pitchFamily="34" charset="0"/>
              </a:rPr>
              <a:t> – How gambling fits into people’s lives:</a:t>
            </a:r>
          </a:p>
          <a:p>
            <a:r>
              <a:rPr lang="en-US" sz="2900">
                <a:latin typeface="Arial" panose="020B0604020202020204" pitchFamily="34" charset="0"/>
                <a:cs typeface="Arial" panose="020B0604020202020204" pitchFamily="34" charset="0"/>
                <a:hlinkClick r:id="rId4"/>
              </a:rPr>
              <a:t>https://www.gamblingcommission.gov.uk/news-action-and-statistics/News/blog-how-gambling-fits-into-peoples-lives</a:t>
            </a:r>
            <a:r>
              <a:rPr lang="en-US" sz="2900">
                <a:latin typeface="Arial" panose="020B0604020202020204" pitchFamily="34" charset="0"/>
                <a:cs typeface="Arial" panose="020B0604020202020204" pitchFamily="34" charset="0"/>
              </a:rPr>
              <a:t>  </a:t>
            </a:r>
            <a:endParaRPr lang="en-GB" sz="2900">
              <a:highlight>
                <a:srgbClr val="FFFF00"/>
              </a:highlight>
              <a:latin typeface="Arial" panose="020B0604020202020204" pitchFamily="34" charset="0"/>
              <a:cs typeface="Arial" panose="020B0604020202020204" pitchFamily="34" charset="0"/>
            </a:endParaRPr>
          </a:p>
          <a:p>
            <a:pPr marL="0" indent="0">
              <a:buNone/>
            </a:pPr>
            <a:endParaRPr lang="en-GB" sz="2900">
              <a:latin typeface="Arial" panose="020B0604020202020204" pitchFamily="34" charset="0"/>
              <a:cs typeface="Arial" panose="020B0604020202020204" pitchFamily="34" charset="0"/>
            </a:endParaRPr>
          </a:p>
          <a:p>
            <a:pPr marL="0" indent="0">
              <a:buNone/>
            </a:pPr>
            <a:r>
              <a:rPr lang="en-GB" sz="2900">
                <a:latin typeface="Arial" panose="020B0604020202020204" pitchFamily="34" charset="0"/>
                <a:cs typeface="Arial" panose="020B0604020202020204" pitchFamily="34" charset="0"/>
              </a:rPr>
              <a:t>Links to other workshops and relevant reading can be found here:</a:t>
            </a:r>
            <a:br>
              <a:rPr lang="en-GB" sz="2900">
                <a:latin typeface="Arial" panose="020B0604020202020204" pitchFamily="34" charset="0"/>
                <a:cs typeface="Arial" panose="020B0604020202020204" pitchFamily="34" charset="0"/>
              </a:rPr>
            </a:br>
            <a:r>
              <a:rPr lang="en-GB" sz="2900">
                <a:latin typeface="Arial" panose="020B0604020202020204" pitchFamily="34" charset="0"/>
                <a:cs typeface="Arial" panose="020B0604020202020204" pitchFamily="34" charset="0"/>
              </a:rPr>
              <a:t> </a:t>
            </a:r>
            <a:endParaRPr lang="en-GB" sz="2900">
              <a:highlight>
                <a:srgbClr val="FFFF00"/>
              </a:highlight>
              <a:latin typeface="Arial" panose="020B0604020202020204" pitchFamily="34" charset="0"/>
              <a:cs typeface="Arial" panose="020B0604020202020204" pitchFamily="34" charset="0"/>
            </a:endParaRPr>
          </a:p>
          <a:p>
            <a:r>
              <a:rPr lang="en-US" sz="2900" b="1">
                <a:latin typeface="Arial" panose="020B0604020202020204" pitchFamily="34" charset="0"/>
                <a:cs typeface="Arial" panose="020B0604020202020204" pitchFamily="34" charset="0"/>
              </a:rPr>
              <a:t>Customer Interaction </a:t>
            </a:r>
            <a:r>
              <a:rPr lang="en-US" sz="2900">
                <a:latin typeface="Arial" panose="020B0604020202020204" pitchFamily="34" charset="0"/>
                <a:cs typeface="Arial" panose="020B0604020202020204" pitchFamily="34" charset="0"/>
              </a:rPr>
              <a:t>– Safer gambling messaging </a:t>
            </a:r>
            <a:r>
              <a:rPr lang="en-US" sz="2900">
                <a:latin typeface="Arial" panose="020B0604020202020204" pitchFamily="34" charset="0"/>
                <a:cs typeface="Arial" panose="020B0604020202020204" pitchFamily="34" charset="0"/>
                <a:hlinkClick r:id="rId5"/>
              </a:rPr>
              <a:t>https://www.gamblingcommission.gov.uk/news-action-and-statistics/News/co-creation-workshops-safer-gambling</a:t>
            </a:r>
            <a:r>
              <a:rPr lang="en-US" sz="2900">
                <a:latin typeface="Arial" panose="020B0604020202020204" pitchFamily="34" charset="0"/>
                <a:cs typeface="Arial" panose="020B0604020202020204" pitchFamily="34" charset="0"/>
              </a:rPr>
              <a:t> </a:t>
            </a:r>
          </a:p>
          <a:p>
            <a:endParaRPr lang="en-US" sz="2900">
              <a:latin typeface="Arial" panose="020B0604020202020204" pitchFamily="34" charset="0"/>
              <a:cs typeface="Arial" panose="020B0604020202020204" pitchFamily="34" charset="0"/>
            </a:endParaRPr>
          </a:p>
          <a:p>
            <a:r>
              <a:rPr lang="en-US" sz="2900" b="1">
                <a:latin typeface="Arial" panose="020B0604020202020204" pitchFamily="34" charset="0"/>
                <a:cs typeface="Arial" panose="020B0604020202020204" pitchFamily="34" charset="0"/>
              </a:rPr>
              <a:t>Evaluation </a:t>
            </a:r>
            <a:r>
              <a:rPr lang="en-US" sz="2900">
                <a:latin typeface="Arial" panose="020B0604020202020204" pitchFamily="34" charset="0"/>
                <a:cs typeface="Arial" panose="020B0604020202020204" pitchFamily="34" charset="0"/>
              </a:rPr>
              <a:t>– </a:t>
            </a:r>
            <a:r>
              <a:rPr lang="en-US" sz="2900">
                <a:latin typeface="Arial" panose="020B0604020202020204" pitchFamily="34" charset="0"/>
                <a:cs typeface="Arial" panose="020B0604020202020204" pitchFamily="34" charset="0"/>
                <a:hlinkClick r:id="rId6"/>
              </a:rPr>
              <a:t>https://www.gamblingcommission.gov.uk/news-action-and-statistics</a:t>
            </a:r>
            <a:r>
              <a:rPr lang="en-US">
                <a:latin typeface="Arial" panose="020B0604020202020204" pitchFamily="34" charset="0"/>
                <a:cs typeface="Arial" panose="020B0604020202020204" pitchFamily="34" charset="0"/>
                <a:hlinkClick r:id="rId6"/>
              </a:rPr>
              <a:t>/News/blog-industry-co-creation-workshop-evaluation-of-safer-gambling-products-and-processes</a:t>
            </a:r>
            <a:r>
              <a:rPr lang="en-US">
                <a:latin typeface="Arial" panose="020B0604020202020204" pitchFamily="34" charset="0"/>
                <a:cs typeface="Arial" panose="020B0604020202020204" pitchFamily="34" charset="0"/>
              </a:rPr>
              <a:t> </a:t>
            </a:r>
          </a:p>
          <a:p>
            <a:endParaRPr lang="en-GB">
              <a:highlight>
                <a:srgbClr val="FFFF00"/>
              </a:highlight>
              <a:latin typeface="Arial" panose="020B0604020202020204" pitchFamily="34" charset="0"/>
              <a:cs typeface="Arial" panose="020B0604020202020204" pitchFamily="34" charset="0"/>
            </a:endParaRPr>
          </a:p>
          <a:p>
            <a:pPr marL="0" indent="0">
              <a:buNone/>
            </a:pPr>
            <a:r>
              <a:rPr lang="en-GB">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47117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B6E360-9724-4F07-91B8-ED78E8CD9864}"/>
              </a:ext>
            </a:extLst>
          </p:cNvPr>
          <p:cNvSpPr>
            <a:spLocks noGrp="1"/>
          </p:cNvSpPr>
          <p:nvPr>
            <p:ph type="title"/>
          </p:nvPr>
        </p:nvSpPr>
        <p:spPr>
          <a:xfrm>
            <a:off x="958660" y="18255"/>
            <a:ext cx="10515600" cy="1325563"/>
          </a:xfrm>
        </p:spPr>
        <p:txBody>
          <a:bodyPr/>
          <a:lstStyle/>
          <a:p>
            <a:r>
              <a:rPr lang="en-GB">
                <a:solidFill>
                  <a:schemeClr val="bg1"/>
                </a:solidFill>
                <a:latin typeface="Arial" panose="020B0604020202020204" pitchFamily="34" charset="0"/>
                <a:cs typeface="Arial" panose="020B0604020202020204" pitchFamily="34" charset="0"/>
              </a:rPr>
              <a:t>Industry recommendations</a:t>
            </a:r>
          </a:p>
        </p:txBody>
      </p:sp>
      <p:pic>
        <p:nvPicPr>
          <p:cNvPr id="5" name="Picture 4" descr="A screenshot of a cell phone&#10;&#10;Description automatically generated">
            <a:extLst>
              <a:ext uri="{FF2B5EF4-FFF2-40B4-BE49-F238E27FC236}">
                <a16:creationId xmlns:a16="http://schemas.microsoft.com/office/drawing/2014/main" id="{FD6E0AE5-0387-4E7E-85B5-5545FD14D104}"/>
              </a:ext>
            </a:extLst>
          </p:cNvPr>
          <p:cNvPicPr>
            <a:picLocks noChangeAspect="1"/>
          </p:cNvPicPr>
          <p:nvPr/>
        </p:nvPicPr>
        <p:blipFill rotWithShape="1">
          <a:blip r:embed="rId3">
            <a:extLst>
              <a:ext uri="{28A0092B-C50C-407E-A947-70E740481C1C}">
                <a14:useLocalDpi xmlns:a14="http://schemas.microsoft.com/office/drawing/2010/main" val="0"/>
              </a:ext>
            </a:extLst>
          </a:blip>
          <a:srcRect t="2757" r="1534" b="7337"/>
          <a:stretch/>
        </p:blipFill>
        <p:spPr>
          <a:xfrm>
            <a:off x="2148099" y="1301113"/>
            <a:ext cx="7223116" cy="5495927"/>
          </a:xfrm>
          <a:prstGeom prst="rect">
            <a:avLst/>
          </a:prstGeom>
        </p:spPr>
      </p:pic>
    </p:spTree>
    <p:extLst>
      <p:ext uri="{BB962C8B-B14F-4D97-AF65-F5344CB8AC3E}">
        <p14:creationId xmlns:p14="http://schemas.microsoft.com/office/powerpoint/2010/main" val="1760359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4965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portCategory xmlns="http://schemas.microsoft.com/sharepoint/v3" xsi:nil="true"/>
    <ReportStatus xmlns="http://schemas.microsoft.com/sharepoint/v3" xsi:nil="true"/>
    <ParentId xmlns="http://schemas.microsoft.com/sharepoint/v3" xsi:nil="true"/>
    <ReportDescription xmlns="http://schemas.microsoft.com/sharepoint/v3" xsi:nil="true"/>
    <ReportOwner xmlns="http://schemas.microsoft.com/sharepoint/v3">
      <UserInfo>
        <DisplayName/>
        <AccountId xsi:nil="true"/>
        <AccountType/>
      </UserInfo>
    </ReportOwner>
  </documentManagement>
</p:properties>
</file>

<file path=customXml/item2.xml><?xml version="1.0" encoding="utf-8"?>
<?mso-contentType ?>
<FormTemplates xmlns="http://schemas.microsoft.com/sharepoint/v3/contenttype/forms">
  <Display>RptLibraryForm</Display>
  <Edit>RptLibraryForm</Edit>
  <New>RptLibraryForm</New>
</FormTemplates>
</file>

<file path=customXml/item3.xml><?xml version="1.0" encoding="utf-8"?>
<ct:contentTypeSchema xmlns:ct="http://schemas.microsoft.com/office/2006/metadata/contentType" xmlns:ma="http://schemas.microsoft.com/office/2006/metadata/properties/metaAttributes" ct:_="" ma:_="" ma:contentTypeName="Report" ma:contentTypeID="0x01010058DDEB47312E4967BFC1576B96E8C3D40017EE139FDF5C724AB2E76290805A98A6" ma:contentTypeVersion="0" ma:contentTypeDescription="" ma:contentTypeScope="" ma:versionID="caf2daf1ce4f17a0e7f8c548223f314c">
  <xsd:schema xmlns:xsd="http://www.w3.org/2001/XMLSchema" xmlns:xs="http://www.w3.org/2001/XMLSchema" xmlns:p="http://schemas.microsoft.com/office/2006/metadata/properties" xmlns:ns1="http://schemas.microsoft.com/sharepoint/v3" targetNamespace="http://schemas.microsoft.com/office/2006/metadata/properties" ma:root="true" ma:fieldsID="73e741697de02ca387c9828765cccb3d" ns1:_="">
    <xsd:import namespace="http://schemas.microsoft.com/sharepoint/v3"/>
    <xsd:element name="properties">
      <xsd:complexType>
        <xsd:sequence>
          <xsd:element name="documentManagement">
            <xsd:complexType>
              <xsd:all>
                <xsd:element ref="ns1:ReportDescription" minOccurs="0"/>
                <xsd:element ref="ns1:ParentId" minOccurs="0"/>
                <xsd:element ref="ns1:ReportOwner" minOccurs="0"/>
                <xsd:element ref="ns1:ReportCategory" minOccurs="0"/>
                <xsd:element ref="ns1:Report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8" nillable="true" ma:displayName="Report Description" ma:description="A description of the contents of the report" ma:internalName="ReportDescription">
      <xsd:simpleType>
        <xsd:restriction base="dms:Note">
          <xsd:maxLength value="255"/>
        </xsd:restriction>
      </xsd:simpleType>
    </xsd:element>
    <xsd:element name="ParentId" ma:index="9" nillable="true" ma:displayName="Parent ID" ma:description="The Parent Id of this report" ma:hidden="true" ma:internalName="ParentId">
      <xsd:simpleType>
        <xsd:restriction base="dms:Number"/>
      </xsd:simpleType>
    </xsd:element>
    <xsd:element name="ReportOwner" ma:index="10" nillable="true" ma:displayName="Owner" ma:description="Owner of this document" ma:list="UserInfo" ma:internalName="Report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eportCategory" ma:index="11" nillable="true" ma:displayName="Report Category" ma:description="Category of the report" ma:internalName="ReportCategory">
      <xsd:simpleType>
        <xsd:restriction base="dms:Choice">
          <xsd:enumeration value="Category 1"/>
          <xsd:enumeration value="Category 2"/>
          <xsd:enumeration value="Category 3"/>
        </xsd:restriction>
      </xsd:simpleType>
    </xsd:element>
    <xsd:element name="ReportStatus" ma:index="12" nillable="true" ma:displayName="Report Status" ma:description="Status of the report" ma:internalName="ReportStatus">
      <xsd:simpleType>
        <xsd:restriction base="dms:Choice">
          <xsd:enumeration value="Final"/>
          <xsd:enumeration value="Preliminary"/>
          <xsd:enumeration value="Period To Da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ED6A8E-B3C2-4DAC-9E91-1C336AF68AD2}">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96248E08-F13A-49EE-95D8-236436FED2DB}">
  <ds:schemaRefs>
    <ds:schemaRef ds:uri="http://schemas.microsoft.com/sharepoint/v3/contenttype/forms"/>
  </ds:schemaRefs>
</ds:datastoreItem>
</file>

<file path=customXml/itemProps3.xml><?xml version="1.0" encoding="utf-8"?>
<ds:datastoreItem xmlns:ds="http://schemas.openxmlformats.org/officeDocument/2006/customXml" ds:itemID="{F02E8B32-84EA-4BBE-A8EB-521CB5984A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62</TotalTime>
  <Words>1200</Words>
  <Application>Microsoft Office PowerPoint</Application>
  <PresentationFormat>Widescreen</PresentationFormat>
  <Paragraphs>160</Paragraphs>
  <Slides>22</Slides>
  <Notes>7</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22</vt:i4>
      </vt:variant>
    </vt:vector>
  </HeadingPairs>
  <TitlesOfParts>
    <vt:vector size="29" baseType="lpstr">
      <vt:lpstr>Abadi</vt:lpstr>
      <vt:lpstr>Arial</vt:lpstr>
      <vt:lpstr>Arial</vt:lpstr>
      <vt:lpstr>Calibri</vt:lpstr>
      <vt:lpstr>Calibri Light</vt:lpstr>
      <vt:lpstr>Symbol</vt:lpstr>
      <vt:lpstr>Office Theme</vt:lpstr>
      <vt:lpstr>Apresentação do PowerPoint</vt:lpstr>
      <vt:lpstr>What was the objective?</vt:lpstr>
      <vt:lpstr>1. Brand, marketing and the safer gambling approach.  Guest speaker: Marketing agency Indicia  </vt:lpstr>
      <vt:lpstr>What do customers see?</vt:lpstr>
      <vt:lpstr>The effects of messaging on behaviour</vt:lpstr>
      <vt:lpstr>Balancing selling and safer gambling</vt:lpstr>
      <vt:lpstr>2. Mobile, accessibility and channel-specific marketing  Speakers: Gambling Commission’s Insight team  </vt:lpstr>
      <vt:lpstr>Apresentação do PowerPoint</vt:lpstr>
      <vt:lpstr>Opportunities of mobile</vt:lpstr>
      <vt:lpstr>3. Marketing research and the impact on your business  Speakers: Gambling Commission’s Insight team  </vt:lpstr>
      <vt:lpstr>Consumer research: communications</vt:lpstr>
      <vt:lpstr>Consumer research: cynicism</vt:lpstr>
      <vt:lpstr>Consumer research: normalisation</vt:lpstr>
      <vt:lpstr>GambleAware research</vt:lpstr>
      <vt:lpstr>4. Marketing processes – industry recommendations  Co-created by delegates at the event.  </vt:lpstr>
      <vt:lpstr>Marketing Teams</vt:lpstr>
      <vt:lpstr>Design process</vt:lpstr>
      <vt:lpstr>Evaluation</vt:lpstr>
      <vt:lpstr>Feedback from the day</vt:lpstr>
      <vt:lpstr>Next steps</vt:lpstr>
      <vt:lpstr>Industry recommendations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Interactive Marketing Workshop</dc:title>
  <dc:creator>Emma Boden</dc:creator>
  <cp:lastModifiedBy>angelo alberoni</cp:lastModifiedBy>
  <cp:revision>4</cp:revision>
  <cp:lastPrinted>2019-10-01T14:55:00Z</cp:lastPrinted>
  <dcterms:created xsi:type="dcterms:W3CDTF">2019-09-10T13:04:26Z</dcterms:created>
  <dcterms:modified xsi:type="dcterms:W3CDTF">2019-10-25T13:03:06Z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policyId">
    <vt:lpwstr/>
  </property>
  <property fmtid="{D5CDD505-2E9C-101B-9397-08002B2CF9AE}" pid="3" name="LTT Topic">
    <vt:lpwstr/>
  </property>
  <property fmtid="{D5CDD505-2E9C-101B-9397-08002B2CF9AE}" pid="4" name="l5cd9abbff024cf7bf00a775ad9fdd22">
    <vt:lpwstr/>
  </property>
  <property fmtid="{D5CDD505-2E9C-101B-9397-08002B2CF9AE}" pid="5" name="Stakeholder">
    <vt:lpwstr/>
  </property>
  <property fmtid="{D5CDD505-2E9C-101B-9397-08002B2CF9AE}" pid="6" name="TaxKeyword">
    <vt:lpwstr/>
  </property>
  <property fmtid="{D5CDD505-2E9C-101B-9397-08002B2CF9AE}" pid="7" name="Related Functions">
    <vt:lpwstr/>
  </property>
  <property fmtid="{D5CDD505-2E9C-101B-9397-08002B2CF9AE}" pid="8" name="Function">
    <vt:lpwstr>32;#Insight|d96c0fed-3f60-4ddb-9c28-3a6c5d82f156</vt:lpwstr>
  </property>
  <property fmtid="{D5CDD505-2E9C-101B-9397-08002B2CF9AE}" pid="9" name="j67390757fa349cbaf93204f5bf3176a">
    <vt:lpwstr/>
  </property>
  <property fmtid="{D5CDD505-2E9C-101B-9397-08002B2CF9AE}" pid="10" name="ca506676becf4cdbb613025592e6b965">
    <vt:lpwstr/>
  </property>
  <property fmtid="{D5CDD505-2E9C-101B-9397-08002B2CF9AE}" pid="11" name="ContentTypeId">
    <vt:lpwstr>0x01010058DDEB47312E4967BFC1576B96E8C3D40017EE139FDF5C724AB2E76290805A98A6</vt:lpwstr>
  </property>
  <property fmtid="{D5CDD505-2E9C-101B-9397-08002B2CF9AE}" pid="12" name="ItemRetentionFormula">
    <vt:lpwstr/>
  </property>
  <property fmtid="{D5CDD505-2E9C-101B-9397-08002B2CF9AE}" pid="13" name="Operator">
    <vt:lpwstr/>
  </property>
  <property fmtid="{D5CDD505-2E9C-101B-9397-08002B2CF9AE}" pid="14" name="k0cb5e08406545c18344e2142bcf0abc">
    <vt:lpwstr>Insight|d96c0fed-3f60-4ddb-9c28-3a6c5d82f156</vt:lpwstr>
  </property>
  <property fmtid="{D5CDD505-2E9C-101B-9397-08002B2CF9AE}" pid="15" name="TaxCatchAll">
    <vt:lpwstr>32;#Insight|d96c0fed-3f60-4ddb-9c28-3a6c5d82f156</vt:lpwstr>
  </property>
  <property fmtid="{D5CDD505-2E9C-101B-9397-08002B2CF9AE}" pid="16" name="TaxKeywordTaxHTField">
    <vt:lpwstr/>
  </property>
  <property fmtid="{D5CDD505-2E9C-101B-9397-08002B2CF9AE}" pid="17" name="n300bd280aac47c8b25aa7458bf0f8c4">
    <vt:lpwstr/>
  </property>
  <property fmtid="{D5CDD505-2E9C-101B-9397-08002B2CF9AE}" pid="18" name="Security Classification">
    <vt:lpwstr>Official</vt:lpwstr>
  </property>
</Properties>
</file>